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2"/>
  </p:notesMasterIdLst>
  <p:handoutMasterIdLst>
    <p:handoutMasterId r:id="rId43"/>
  </p:handoutMasterIdLst>
  <p:sldIdLst>
    <p:sldId id="273" r:id="rId2"/>
    <p:sldId id="274" r:id="rId3"/>
    <p:sldId id="275" r:id="rId4"/>
    <p:sldId id="301" r:id="rId5"/>
    <p:sldId id="276" r:id="rId6"/>
    <p:sldId id="302" r:id="rId7"/>
    <p:sldId id="277" r:id="rId8"/>
    <p:sldId id="278" r:id="rId9"/>
    <p:sldId id="308" r:id="rId10"/>
    <p:sldId id="279" r:id="rId11"/>
    <p:sldId id="309" r:id="rId12"/>
    <p:sldId id="310" r:id="rId13"/>
    <p:sldId id="280" r:id="rId14"/>
    <p:sldId id="282" r:id="rId15"/>
    <p:sldId id="283" r:id="rId16"/>
    <p:sldId id="284" r:id="rId17"/>
    <p:sldId id="285" r:id="rId18"/>
    <p:sldId id="286" r:id="rId19"/>
    <p:sldId id="287" r:id="rId20"/>
    <p:sldId id="288" r:id="rId21"/>
    <p:sldId id="303" r:id="rId22"/>
    <p:sldId id="289" r:id="rId23"/>
    <p:sldId id="290" r:id="rId24"/>
    <p:sldId id="291" r:id="rId25"/>
    <p:sldId id="292" r:id="rId26"/>
    <p:sldId id="293" r:id="rId27"/>
    <p:sldId id="314" r:id="rId28"/>
    <p:sldId id="305" r:id="rId29"/>
    <p:sldId id="294" r:id="rId30"/>
    <p:sldId id="306" r:id="rId31"/>
    <p:sldId id="304" r:id="rId32"/>
    <p:sldId id="311" r:id="rId33"/>
    <p:sldId id="307" r:id="rId34"/>
    <p:sldId id="295" r:id="rId35"/>
    <p:sldId id="296" r:id="rId36"/>
    <p:sldId id="297" r:id="rId37"/>
    <p:sldId id="298" r:id="rId38"/>
    <p:sldId id="312" r:id="rId39"/>
    <p:sldId id="313" r:id="rId40"/>
    <p:sldId id="299" r:id="rId41"/>
  </p:sldIdLst>
  <p:sldSz cx="9144000" cy="6858000" type="screen4x3"/>
  <p:notesSz cx="6997700" cy="9283700"/>
  <p:defaultTextStyle>
    <a:defPPr>
      <a:defRPr lang="en-US"/>
    </a:defPPr>
    <a:lvl1pPr algn="l" rtl="0" eaLnBrk="0" fontAlgn="base" hangingPunct="0">
      <a:spcBef>
        <a:spcPct val="30000"/>
      </a:spcBef>
      <a:spcAft>
        <a:spcPct val="0"/>
      </a:spcAft>
      <a:defRPr sz="5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5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5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5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500" kern="1200">
        <a:solidFill>
          <a:schemeClr val="tx1"/>
        </a:solidFill>
        <a:latin typeface="Times New Roman" panose="02020603050405020304" pitchFamily="18" charset="0"/>
        <a:ea typeface="+mn-ea"/>
        <a:cs typeface="+mn-cs"/>
      </a:defRPr>
    </a:lvl5pPr>
    <a:lvl6pPr marL="2286000" algn="l" defTabSz="914400" rtl="0" eaLnBrk="1" latinLnBrk="0" hangingPunct="1">
      <a:defRPr sz="500" kern="1200">
        <a:solidFill>
          <a:schemeClr val="tx1"/>
        </a:solidFill>
        <a:latin typeface="Times New Roman" panose="02020603050405020304" pitchFamily="18" charset="0"/>
        <a:ea typeface="+mn-ea"/>
        <a:cs typeface="+mn-cs"/>
      </a:defRPr>
    </a:lvl6pPr>
    <a:lvl7pPr marL="2743200" algn="l" defTabSz="914400" rtl="0" eaLnBrk="1" latinLnBrk="0" hangingPunct="1">
      <a:defRPr sz="500" kern="1200">
        <a:solidFill>
          <a:schemeClr val="tx1"/>
        </a:solidFill>
        <a:latin typeface="Times New Roman" panose="02020603050405020304" pitchFamily="18" charset="0"/>
        <a:ea typeface="+mn-ea"/>
        <a:cs typeface="+mn-cs"/>
      </a:defRPr>
    </a:lvl7pPr>
    <a:lvl8pPr marL="3200400" algn="l" defTabSz="914400" rtl="0" eaLnBrk="1" latinLnBrk="0" hangingPunct="1">
      <a:defRPr sz="500" kern="1200">
        <a:solidFill>
          <a:schemeClr val="tx1"/>
        </a:solidFill>
        <a:latin typeface="Times New Roman" panose="02020603050405020304" pitchFamily="18" charset="0"/>
        <a:ea typeface="+mn-ea"/>
        <a:cs typeface="+mn-cs"/>
      </a:defRPr>
    </a:lvl8pPr>
    <a:lvl9pPr marL="3657600" algn="l" defTabSz="914400" rtl="0" eaLnBrk="1" latinLnBrk="0" hangingPunct="1">
      <a:defRPr sz="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99"/>
    <a:srgbClr val="CC00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varScale="1">
        <p:scale>
          <a:sx n="95" d="100"/>
          <a:sy n="95" d="100"/>
        </p:scale>
        <p:origin x="1090" y="67"/>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60"/>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4977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2147" tIns="46073" rIns="92147" bIns="46073" numCol="1" anchor="t" anchorCtr="0" compatLnSpc="1">
            <a:prstTxWarp prst="textNoShape">
              <a:avLst/>
            </a:prstTxWarp>
          </a:bodyPr>
          <a:lstStyle>
            <a:lvl1pPr defTabSz="921270">
              <a:spcBef>
                <a:spcPct val="0"/>
              </a:spcBef>
              <a:defRPr sz="1300"/>
            </a:lvl1pPr>
          </a:lstStyle>
          <a:p>
            <a:pPr>
              <a:defRPr/>
            </a:pPr>
            <a:endParaRPr lang="en-US" altLang="en-US"/>
          </a:p>
        </p:txBody>
      </p:sp>
      <p:sp>
        <p:nvSpPr>
          <p:cNvPr id="5123" name="Rectangle 3"/>
          <p:cNvSpPr>
            <a:spLocks noGrp="1" noChangeArrowheads="1"/>
          </p:cNvSpPr>
          <p:nvPr>
            <p:ph type="dt" idx="1"/>
          </p:nvPr>
        </p:nvSpPr>
        <p:spPr bwMode="auto">
          <a:xfrm>
            <a:off x="3965575" y="0"/>
            <a:ext cx="3032125" cy="465138"/>
          </a:xfrm>
          <a:prstGeom prst="rect">
            <a:avLst/>
          </a:prstGeom>
          <a:noFill/>
          <a:ln w="9525">
            <a:noFill/>
            <a:miter lim="800000"/>
            <a:headEnd/>
            <a:tailEnd/>
          </a:ln>
          <a:effectLst/>
        </p:spPr>
        <p:txBody>
          <a:bodyPr vert="horz" wrap="square" lIns="92147" tIns="46073" rIns="92147" bIns="46073" numCol="1" anchor="t" anchorCtr="0" compatLnSpc="1">
            <a:prstTxWarp prst="textNoShape">
              <a:avLst/>
            </a:prstTxWarp>
          </a:bodyPr>
          <a:lstStyle>
            <a:lvl1pPr algn="r" defTabSz="921270">
              <a:spcBef>
                <a:spcPct val="0"/>
              </a:spcBef>
              <a:defRPr sz="1300"/>
            </a:lvl1pPr>
          </a:lstStyle>
          <a:p>
            <a:pPr>
              <a:defRPr/>
            </a:pPr>
            <a:endParaRPr lang="en-US" altLang="en-US"/>
          </a:p>
        </p:txBody>
      </p:sp>
      <p:sp>
        <p:nvSpPr>
          <p:cNvPr id="43012"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31863" y="4410075"/>
            <a:ext cx="5133975" cy="4178300"/>
          </a:xfrm>
          <a:prstGeom prst="rect">
            <a:avLst/>
          </a:prstGeom>
          <a:noFill/>
          <a:ln w="9525">
            <a:noFill/>
            <a:miter lim="800000"/>
            <a:headEnd/>
            <a:tailEnd/>
          </a:ln>
          <a:effectLst/>
        </p:spPr>
        <p:txBody>
          <a:bodyPr vert="horz" wrap="square" lIns="92147" tIns="46073" rIns="92147" bIns="46073"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126" name="Rectangle 6"/>
          <p:cNvSpPr>
            <a:spLocks noGrp="1" noChangeArrowheads="1"/>
          </p:cNvSpPr>
          <p:nvPr>
            <p:ph type="ftr" sz="quarter" idx="4"/>
          </p:nvPr>
        </p:nvSpPr>
        <p:spPr bwMode="auto">
          <a:xfrm>
            <a:off x="0" y="8818563"/>
            <a:ext cx="3032125" cy="465137"/>
          </a:xfrm>
          <a:prstGeom prst="rect">
            <a:avLst/>
          </a:prstGeom>
          <a:noFill/>
          <a:ln w="9525">
            <a:noFill/>
            <a:miter lim="800000"/>
            <a:headEnd/>
            <a:tailEnd/>
          </a:ln>
          <a:effectLst/>
        </p:spPr>
        <p:txBody>
          <a:bodyPr vert="horz" wrap="square" lIns="92147" tIns="46073" rIns="92147" bIns="46073" numCol="1" anchor="b" anchorCtr="0" compatLnSpc="1">
            <a:prstTxWarp prst="textNoShape">
              <a:avLst/>
            </a:prstTxWarp>
          </a:bodyPr>
          <a:lstStyle>
            <a:lvl1pPr defTabSz="921270">
              <a:spcBef>
                <a:spcPct val="0"/>
              </a:spcBef>
              <a:defRPr sz="1300"/>
            </a:lvl1pPr>
          </a:lstStyle>
          <a:p>
            <a:pPr>
              <a:defRPr/>
            </a:pPr>
            <a:endParaRPr lang="en-US" altLang="en-US"/>
          </a:p>
        </p:txBody>
      </p:sp>
      <p:sp>
        <p:nvSpPr>
          <p:cNvPr id="5127" name="Rectangle 7"/>
          <p:cNvSpPr>
            <a:spLocks noGrp="1" noChangeArrowheads="1"/>
          </p:cNvSpPr>
          <p:nvPr>
            <p:ph type="sldNum" sz="quarter" idx="5"/>
          </p:nvPr>
        </p:nvSpPr>
        <p:spPr bwMode="auto">
          <a:xfrm>
            <a:off x="3965575" y="8818563"/>
            <a:ext cx="3032125" cy="465137"/>
          </a:xfrm>
          <a:prstGeom prst="rect">
            <a:avLst/>
          </a:prstGeom>
          <a:noFill/>
          <a:ln w="9525">
            <a:noFill/>
            <a:miter lim="800000"/>
            <a:headEnd/>
            <a:tailEnd/>
          </a:ln>
          <a:effectLst/>
        </p:spPr>
        <p:txBody>
          <a:bodyPr vert="horz" wrap="square" lIns="92147" tIns="46073" rIns="92147" bIns="46073" numCol="1" anchor="b" anchorCtr="0" compatLnSpc="1">
            <a:prstTxWarp prst="textNoShape">
              <a:avLst/>
            </a:prstTxWarp>
          </a:bodyPr>
          <a:lstStyle>
            <a:lvl1pPr algn="r" defTabSz="920750">
              <a:spcBef>
                <a:spcPct val="0"/>
              </a:spcBef>
              <a:defRPr sz="1300"/>
            </a:lvl1pPr>
          </a:lstStyle>
          <a:p>
            <a:fld id="{9376FAEB-3DD8-47B7-8D6A-F8747C6A871B}" type="slidenum">
              <a:rPr lang="en-US" altLang="en-US"/>
              <a:pPr/>
              <a:t>‹#›</a:t>
            </a:fld>
            <a:endParaRPr lang="en-US" altLang="en-US"/>
          </a:p>
        </p:txBody>
      </p:sp>
    </p:spTree>
    <p:extLst>
      <p:ext uri="{BB962C8B-B14F-4D97-AF65-F5344CB8AC3E}">
        <p14:creationId xmlns:p14="http://schemas.microsoft.com/office/powerpoint/2010/main" val="1072692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C3E6341E-96DE-47E2-B3DC-1BF1CEE6A90D}" type="slidenum">
              <a:rPr lang="en-US" altLang="en-US" sz="1300"/>
              <a:pPr/>
              <a:t>1</a:t>
            </a:fld>
            <a:endParaRPr lang="en-US" altLang="en-US" sz="130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one of a series of seminars that has been developed to aid technical people in their search for a job. Other parts include career planning  and maintenance, where to look for jobs, and resumes and cover letters. </a:t>
            </a:r>
          </a:p>
          <a:p>
            <a:r>
              <a:rPr lang="en-US" altLang="en-US" smtClean="0"/>
              <a:t>This seminar is divided into two parts-  each part should last about 30-40 minutes. </a:t>
            </a:r>
          </a:p>
          <a:p>
            <a:r>
              <a:rPr lang="en-US" altLang="en-US" smtClean="0"/>
              <a:t>This guide has been laid out in the following way: </a:t>
            </a:r>
          </a:p>
          <a:p>
            <a:r>
              <a:rPr lang="en-US" altLang="en-US" smtClean="0"/>
              <a:t>The text that seminar attendees will see is in a bold, larger font, usually with bullets. In this way, the facilitator can keep track of where he is, and make additional notes in the margin. </a:t>
            </a:r>
          </a:p>
          <a:p>
            <a:r>
              <a:rPr lang="en-US" altLang="en-US" smtClean="0"/>
              <a:t>The facilitator will notice that the amount of public text is rather sparse. There are two reasons for this: it is never good to just read from a presentation. Giving explanations and examples that are not in the public text will keep the audience interest level higher. </a:t>
            </a:r>
          </a:p>
          <a:p>
            <a:r>
              <a:rPr lang="en-US" altLang="en-US" smtClean="0"/>
              <a:t>We encourage the facilitator to "customize" the text, find his own examples and analogies. This will make the presentation more personal and, therefore, more effective. The second reason is to force the audience to write. We have found that writing reinforces memory, and sometimes causes people to think more carefully about what they're hearing. You might decide to put more of the "private" text into the "public" text. It's up to you. </a:t>
            </a:r>
          </a:p>
        </p:txBody>
      </p:sp>
    </p:spTree>
    <p:extLst>
      <p:ext uri="{BB962C8B-B14F-4D97-AF65-F5344CB8AC3E}">
        <p14:creationId xmlns:p14="http://schemas.microsoft.com/office/powerpoint/2010/main" val="1973179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E794A148-8BE6-42AF-B364-D1CB0818DA1D}" type="slidenum">
              <a:rPr lang="en-US" altLang="en-US" sz="1300"/>
              <a:pPr/>
              <a:t>11</a:t>
            </a:fld>
            <a:endParaRPr lang="en-US" altLang="en-US" sz="13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The clichéd negative question is, "What's your greatest weakness?" The equally clichéd answer is, "Some people think that I'm too much of a perfectionist." Try not to use it; interviewers also know the clichés. </a:t>
            </a:r>
          </a:p>
          <a:p>
            <a:endParaRPr lang="en-US" altLang="en-US" sz="1000" smtClean="0"/>
          </a:p>
          <a:p>
            <a:r>
              <a:rPr lang="en-US" altLang="en-US" sz="1000" smtClean="0"/>
              <a:t>Requests for negative information.  These are the toughest questions to answer because they ask you to reveal your own imperfections. Interviewers tend to give the answers to these questions more importance than usual. This is because the interviewer expects the candidate to accentuate the positive. Any mention of the negative is taken as truth. Negative questions are a legitimate part of any interview, so you must learn to cope with them. However ... </a:t>
            </a:r>
          </a:p>
          <a:p>
            <a:endParaRPr lang="en-US" altLang="en-US" sz="1000" smtClean="0"/>
          </a:p>
          <a:p>
            <a:r>
              <a:rPr lang="en-US" altLang="en-US" sz="1000" smtClean="0"/>
              <a:t>Some negative questions are not legitimate. If a question sounds strange, it's probably a good indication that there's a trap in it. </a:t>
            </a:r>
          </a:p>
          <a:p>
            <a:r>
              <a:rPr lang="en-US" altLang="en-US" sz="1000" smtClean="0"/>
              <a:t>1. If the interviewer advances some strange theory, and then asks for your opinion.  An example would be, "Former athletes make the best salesmen, don't you think?" If you're not a member of the favored group, you will find yourself fighting a difficult battle with the interviewer. This is NOT how you want the interview to progress. On the other hand, if the interviewer would be your boss, you probably don't want the job anyway. </a:t>
            </a:r>
          </a:p>
          <a:p>
            <a:r>
              <a:rPr lang="en-US" altLang="en-US" sz="1000" smtClean="0"/>
              <a:t>2. If the interviewer poses a difficult hypothetical question.  An example would be, "What would you do if you found that your friend was using sick days as vacation?" No matter how you answer this, you will not look very good. </a:t>
            </a:r>
          </a:p>
          <a:p>
            <a:r>
              <a:rPr lang="en-US" altLang="en-US" sz="1000" smtClean="0"/>
              <a:t>3. Illegal questions.  There are some topics that an interviewer is (by law) not supposed to ask. However, the way that you answer, or don't answer, will count for a lot. This type of question will be considered separately. </a:t>
            </a:r>
          </a:p>
        </p:txBody>
      </p:sp>
    </p:spTree>
    <p:extLst>
      <p:ext uri="{BB962C8B-B14F-4D97-AF65-F5344CB8AC3E}">
        <p14:creationId xmlns:p14="http://schemas.microsoft.com/office/powerpoint/2010/main" val="4037524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536B5466-AA8A-4A2F-A0BE-26AF564F29EF}" type="slidenum">
              <a:rPr lang="en-US" altLang="en-US" sz="1300"/>
              <a:pPr/>
              <a:t>12</a:t>
            </a:fld>
            <a:endParaRPr lang="en-US" altLang="en-US" sz="13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The clichéd negative question is, "What's your greatest weakness?" The equally clichéd answer is, "Some people think that I'm too much of a perfectionist." Try not to use it; interviewers also know the clichés. </a:t>
            </a:r>
          </a:p>
          <a:p>
            <a:endParaRPr lang="en-US" altLang="en-US" sz="1000" smtClean="0"/>
          </a:p>
          <a:p>
            <a:r>
              <a:rPr lang="en-US" altLang="en-US" sz="1000" smtClean="0"/>
              <a:t>Requests for negative information.  These are the toughest questions to answer because they ask you to reveal your own imperfections. Interviewers tend to give the answers to these questions more importance than usual. This is because the interviewer expects the candidate to accentuate the positive. Any mention of the negative is taken as truth. Negative questions are a legitimate part of any interview, so you must learn to cope with them. However ... </a:t>
            </a:r>
          </a:p>
          <a:p>
            <a:endParaRPr lang="en-US" altLang="en-US" sz="1000" smtClean="0"/>
          </a:p>
          <a:p>
            <a:r>
              <a:rPr lang="en-US" altLang="en-US" sz="1000" smtClean="0"/>
              <a:t>Some negative questions are not legitimate. If a question sounds strange, it's probably a good indication that there's a trap in it. </a:t>
            </a:r>
          </a:p>
          <a:p>
            <a:r>
              <a:rPr lang="en-US" altLang="en-US" sz="1000" smtClean="0"/>
              <a:t>1. If the interviewer advances some strange theory, and then asks for your opinion.  An example would be, "Former athletes make the best salesmen, don't you think?" If you're not a member of the favored group, you will find yourself fighting a difficult battle with the interviewer. This is NOT how you want the interview to progress. On the other hand, if the interviewer would be your boss, you probably don't want the job anyway. </a:t>
            </a:r>
          </a:p>
          <a:p>
            <a:r>
              <a:rPr lang="en-US" altLang="en-US" sz="1000" smtClean="0"/>
              <a:t>2. If the interviewer poses a difficult hypothetical question.  An example would be, "What would you do if you found that your friend was using sick days as vacation?" No matter how you answer this, you will not look very good. </a:t>
            </a:r>
          </a:p>
          <a:p>
            <a:r>
              <a:rPr lang="en-US" altLang="en-US" sz="1000" smtClean="0"/>
              <a:t>3. Illegal questions.  There are some topics that an interviewer is (by law) not supposed to ask. However, the way that you answer, or don't answer, will count for a lot. This type of question will be considered separately. </a:t>
            </a:r>
          </a:p>
        </p:txBody>
      </p:sp>
    </p:spTree>
    <p:extLst>
      <p:ext uri="{BB962C8B-B14F-4D97-AF65-F5344CB8AC3E}">
        <p14:creationId xmlns:p14="http://schemas.microsoft.com/office/powerpoint/2010/main" val="3909526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A8590CCA-BB0A-4C46-9A9F-DE6B5F2CFB36}" type="slidenum">
              <a:rPr lang="en-US" altLang="en-US" sz="1300"/>
              <a:pPr/>
              <a:t>13</a:t>
            </a:fld>
            <a:endParaRPr lang="en-US" altLang="en-US" sz="1300"/>
          </a:p>
        </p:txBody>
      </p:sp>
      <p:sp>
        <p:nvSpPr>
          <p:cNvPr id="55299" name="Rectangle 4"/>
          <p:cNvSpPr>
            <a:spLocks noGrp="1" noRot="1" noChangeAspect="1" noChangeArrowheads="1" noTextEdit="1"/>
          </p:cNvSpPr>
          <p:nvPr>
            <p:ph type="sldImg"/>
          </p:nvPr>
        </p:nvSpPr>
        <p:spPr>
          <a:ln/>
        </p:spPr>
      </p:sp>
      <p:sp>
        <p:nvSpPr>
          <p:cNvPr id="5530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How to cope - Use the following process on all types of negative questions (including illegal ones): </a:t>
            </a:r>
          </a:p>
          <a:p>
            <a:r>
              <a:rPr lang="en-US" altLang="en-US" sz="1000" smtClean="0"/>
              <a:t>-  Restate the question in your own words, and ask if your interpretation is correct.   This will gain you time to think, and sometimes make the interviewer rethink as well. He might even withdraw the question. </a:t>
            </a:r>
          </a:p>
          <a:p>
            <a:r>
              <a:rPr lang="en-US" altLang="en-US" sz="1000" smtClean="0"/>
              <a:t>-  Tactfully disagree OR admit to the flaw.   Don't lie. Some people have skeletons in their closets, such as a prison record, or a DUI conviction. It's best to admit it. If the interviewer brought it up, the company probably already knows all about it. </a:t>
            </a:r>
          </a:p>
          <a:p>
            <a:r>
              <a:rPr lang="en-US" altLang="en-US" sz="1000" smtClean="0"/>
              <a:t>- Use one or more of the following tactics: </a:t>
            </a:r>
          </a:p>
          <a:p>
            <a:pPr>
              <a:buFontTx/>
              <a:buChar char="•"/>
            </a:pPr>
            <a:r>
              <a:rPr lang="en-US" altLang="en-US" sz="1000" smtClean="0"/>
              <a:t> Highlight a compensating strength. For example: planning skill offsets general slowness.</a:t>
            </a:r>
          </a:p>
          <a:p>
            <a:pPr>
              <a:buFontTx/>
              <a:buChar char="•"/>
            </a:pPr>
            <a:r>
              <a:rPr lang="en-US" altLang="en-US" sz="1000" smtClean="0"/>
              <a:t> Show how you learned from the experience.</a:t>
            </a:r>
          </a:p>
          <a:p>
            <a:pPr>
              <a:buFontTx/>
              <a:buChar char="•"/>
            </a:pPr>
            <a:r>
              <a:rPr lang="en-US" altLang="en-US" sz="1000" smtClean="0"/>
              <a:t> Try to show the good side of the weakness. For example: impatience results in vendor responsiveness.</a:t>
            </a:r>
          </a:p>
          <a:p>
            <a:pPr>
              <a:buFontTx/>
              <a:buChar char="•"/>
            </a:pPr>
            <a:r>
              <a:rPr lang="en-US" altLang="en-US" sz="1000" smtClean="0"/>
              <a:t> Distinguish between a personality trait and your workplace behavior. For example: you tend to be disorganized, but it doesn't affect your work. </a:t>
            </a:r>
          </a:p>
          <a:p>
            <a:r>
              <a:rPr lang="en-US" altLang="en-US" sz="1000" smtClean="0"/>
              <a:t>- Back it up with an instance, if you can. </a:t>
            </a:r>
          </a:p>
          <a:p>
            <a:r>
              <a:rPr lang="en-US" altLang="en-US" sz="1000" smtClean="0"/>
              <a:t>So how DO you answer the cliché, "What is your greatest weakness?"  From your self assessment you should know your weaknesses. Pick one and use the coping tactics above. This is one question that you should actually anticipate and prepare for. </a:t>
            </a:r>
          </a:p>
          <a:p>
            <a:endParaRPr lang="en-US" altLang="en-US" sz="1000" smtClean="0"/>
          </a:p>
        </p:txBody>
      </p:sp>
    </p:spTree>
    <p:extLst>
      <p:ext uri="{BB962C8B-B14F-4D97-AF65-F5344CB8AC3E}">
        <p14:creationId xmlns:p14="http://schemas.microsoft.com/office/powerpoint/2010/main" val="2630115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6D4A6115-482A-4933-88BB-22E057B6DDD9}" type="slidenum">
              <a:rPr lang="en-US" altLang="en-US" sz="1300"/>
              <a:pPr/>
              <a:t>14</a:t>
            </a:fld>
            <a:endParaRPr lang="en-US" altLang="en-US" sz="1300"/>
          </a:p>
        </p:txBody>
      </p:sp>
      <p:sp>
        <p:nvSpPr>
          <p:cNvPr id="57347" name="Rectangle 4"/>
          <p:cNvSpPr>
            <a:spLocks noGrp="1" noRot="1" noChangeAspect="1" noChangeArrowheads="1" noTextEdit="1"/>
          </p:cNvSpPr>
          <p:nvPr>
            <p:ph type="sldImg"/>
          </p:nvPr>
        </p:nvSpPr>
        <p:spPr>
          <a:ln/>
        </p:spPr>
      </p:sp>
      <p:sp>
        <p:nvSpPr>
          <p:cNvPr id="57348"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smtClean="0"/>
              <a:t>Before going on the interview, you should know something about the company. Some of this knowledge can be gathered in advance; the rest must obtained by you at the interview. There are three major areas that should be researched. Working from large scale to small:</a:t>
            </a:r>
          </a:p>
          <a:p>
            <a:r>
              <a:rPr lang="en-US" altLang="en-US" sz="900" smtClean="0"/>
              <a:t>- The industry as a whole -- How's the entire industry doing? Look for a decent rate of growth. Discover what companies are in the industry. Which are the major players? What products are likely to dominate? You might be interviewing at the wrong company. This is especially important for people who are switching from one industry to another. Industry journals have this sort of information. IEEE members and personal contacts are also a very good source of information. One web site for industry information is Stock Point (www.stockpoint.com) Enter the stock symbol for the company, then look for the industry specified and click on it. You can also look at the SEC filings from this site. </a:t>
            </a:r>
          </a:p>
          <a:p>
            <a:r>
              <a:rPr lang="en-US" altLang="en-US" sz="900" smtClean="0"/>
              <a:t>- The company -- Information can be found in the library, on the net, or by talking to IEEE members and other personal contacts. Search for the company web site to get the "party line" on products and outlook. Other web sites include : Yahoo financial (www.yahoo.com); Wall Street Journal Research Net (www.wsrn.com); Companies online (www.companiesonline.com); Hoovers (www.hoovers.com); Edgar's (www.edgar.whowhere.com); BizWeb (www.bizweb.com) </a:t>
            </a:r>
          </a:p>
          <a:p>
            <a:r>
              <a:rPr lang="en-US" altLang="en-US" sz="900" smtClean="0"/>
              <a:t>- The specific position -- Some of this information can be gathered through personal contacts if you're lucky. Most of it must be obtained at the interview. Some major concerns are: </a:t>
            </a:r>
          </a:p>
          <a:p>
            <a:r>
              <a:rPr lang="en-US" altLang="en-US" sz="900" smtClean="0"/>
              <a:t>- What is it like to work for the group manager?</a:t>
            </a:r>
          </a:p>
          <a:p>
            <a:r>
              <a:rPr lang="en-US" altLang="en-US" sz="900" smtClean="0"/>
              <a:t>- What's the corporate culture? </a:t>
            </a:r>
          </a:p>
          <a:p>
            <a:r>
              <a:rPr lang="en-US" altLang="en-US" sz="900" smtClean="0"/>
              <a:t>- The group culture? </a:t>
            </a:r>
          </a:p>
          <a:p>
            <a:r>
              <a:rPr lang="en-US" altLang="en-US" sz="900" smtClean="0"/>
              <a:t>- The training and continuous education policy. </a:t>
            </a:r>
          </a:p>
          <a:p>
            <a:r>
              <a:rPr lang="en-US" altLang="en-US" sz="900" smtClean="0"/>
              <a:t>- The group structure and prospects for advancement. </a:t>
            </a:r>
          </a:p>
          <a:p>
            <a:r>
              <a:rPr lang="en-US" altLang="en-US" sz="900" smtClean="0"/>
              <a:t>- Turnover rate. </a:t>
            </a:r>
          </a:p>
          <a:p>
            <a:r>
              <a:rPr lang="en-US" altLang="en-US" sz="900" smtClean="0"/>
              <a:t>- What happened to the person who had the position previously? </a:t>
            </a:r>
          </a:p>
          <a:p>
            <a:r>
              <a:rPr lang="en-US" altLang="en-US" sz="900" smtClean="0"/>
              <a:t>Another important thing is to get a more detailed description of the job. You want to know exactly what you'll be doing, what's expected of you, how your performance will be measured (and how often). Take notes so that you can review them later. </a:t>
            </a:r>
          </a:p>
          <a:p>
            <a:endParaRPr lang="en-US" altLang="en-US" sz="900" smtClean="0"/>
          </a:p>
        </p:txBody>
      </p:sp>
    </p:spTree>
    <p:extLst>
      <p:ext uri="{BB962C8B-B14F-4D97-AF65-F5344CB8AC3E}">
        <p14:creationId xmlns:p14="http://schemas.microsoft.com/office/powerpoint/2010/main" val="2133124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E806A2D7-2C7A-498F-ABC0-FD2E05E8400F}" type="slidenum">
              <a:rPr lang="en-US" altLang="en-US" sz="1300"/>
              <a:pPr/>
              <a:t>15</a:t>
            </a:fld>
            <a:endParaRPr lang="en-US" altLang="en-US" sz="1300"/>
          </a:p>
        </p:txBody>
      </p:sp>
      <p:sp>
        <p:nvSpPr>
          <p:cNvPr id="58371" name="Rectangle 4"/>
          <p:cNvSpPr>
            <a:spLocks noGrp="1" noRot="1" noChangeAspect="1" noChangeArrowheads="1" noTextEdit="1"/>
          </p:cNvSpPr>
          <p:nvPr>
            <p:ph type="sldImg"/>
          </p:nvPr>
        </p:nvSpPr>
        <p:spPr>
          <a:ln/>
        </p:spPr>
      </p:sp>
      <p:sp>
        <p:nvSpPr>
          <p:cNvPr id="58372"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What are you worth?</a:t>
            </a:r>
          </a:p>
          <a:p>
            <a:endParaRPr lang="en-US" altLang="en-US" smtClean="0"/>
          </a:p>
          <a:p>
            <a:r>
              <a:rPr lang="en-US" altLang="en-US" smtClean="0"/>
              <a:t>Open discussions of salary are not common in the United States. One way to find this information is in an industry salary survey. In particular, the IEEE conducts such a survey of its membership every year or two. The results are made available for a modest fee. </a:t>
            </a:r>
          </a:p>
          <a:p>
            <a:r>
              <a:rPr lang="en-US" altLang="en-US" smtClean="0"/>
              <a:t> </a:t>
            </a:r>
          </a:p>
          <a:p>
            <a:r>
              <a:rPr lang="en-US" altLang="en-US" smtClean="0"/>
              <a:t>How much do you need?</a:t>
            </a:r>
          </a:p>
          <a:p>
            <a:endParaRPr lang="en-US" altLang="en-US" smtClean="0"/>
          </a:p>
          <a:p>
            <a:r>
              <a:rPr lang="en-US" altLang="en-US" smtClean="0"/>
              <a:t>Make a rough calculation of your expenses. Remember to include long term items such as college for the kids, new car, new roof for the house. This will give you an idea of your minimum acceptable salary. </a:t>
            </a:r>
          </a:p>
          <a:p>
            <a:endParaRPr lang="en-US" altLang="en-US" smtClean="0"/>
          </a:p>
          <a:p>
            <a:r>
              <a:rPr lang="en-US" altLang="en-US" smtClean="0"/>
              <a:t>With an idea of the industry average salary and your minimum acceptable salary, you will be in a much better position to weigh any offers that might arise, and to negotiate with prospective employers. </a:t>
            </a:r>
          </a:p>
          <a:p>
            <a:r>
              <a:rPr lang="en-US" altLang="en-US" smtClean="0"/>
              <a:t> </a:t>
            </a:r>
          </a:p>
          <a:p>
            <a:endParaRPr lang="en-US" altLang="en-US" smtClean="0"/>
          </a:p>
        </p:txBody>
      </p:sp>
    </p:spTree>
    <p:extLst>
      <p:ext uri="{BB962C8B-B14F-4D97-AF65-F5344CB8AC3E}">
        <p14:creationId xmlns:p14="http://schemas.microsoft.com/office/powerpoint/2010/main" val="3551408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45235A97-6C32-48B3-979D-9DE46C4563D3}" type="slidenum">
              <a:rPr lang="en-US" altLang="en-US" sz="1300"/>
              <a:pPr/>
              <a:t>16</a:t>
            </a:fld>
            <a:endParaRPr lang="en-US" altLang="en-US" sz="1300"/>
          </a:p>
        </p:txBody>
      </p:sp>
      <p:sp>
        <p:nvSpPr>
          <p:cNvPr id="59395" name="Rectangle 4"/>
          <p:cNvSpPr>
            <a:spLocks noGrp="1" noRot="1" noChangeAspect="1" noChangeArrowheads="1" noTextEdit="1"/>
          </p:cNvSpPr>
          <p:nvPr>
            <p:ph type="sldImg"/>
          </p:nvPr>
        </p:nvSpPr>
        <p:spPr>
          <a:ln/>
        </p:spPr>
      </p:sp>
      <p:sp>
        <p:nvSpPr>
          <p:cNvPr id="59396"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Make a practice trip to the interview site. </a:t>
            </a:r>
          </a:p>
          <a:p>
            <a:endParaRPr lang="en-US" altLang="en-US" smtClean="0"/>
          </a:p>
          <a:p>
            <a:r>
              <a:rPr lang="en-US" altLang="en-US" smtClean="0"/>
              <a:t>If possible, one or two days before the interview. This will ease your mind about getting lost on your way to the interview. It will also alert you to any possible traffic</a:t>
            </a:r>
          </a:p>
          <a:p>
            <a:r>
              <a:rPr lang="en-US" altLang="en-US" smtClean="0"/>
              <a:t>problems. </a:t>
            </a:r>
          </a:p>
          <a:p>
            <a:endParaRPr lang="en-US" altLang="en-US" smtClean="0"/>
          </a:p>
          <a:p>
            <a:r>
              <a:rPr lang="en-US" altLang="en-US" smtClean="0"/>
              <a:t>The interviewer's preparation is usually very casual. </a:t>
            </a:r>
          </a:p>
          <a:p>
            <a:endParaRPr lang="en-US" altLang="en-US" smtClean="0"/>
          </a:p>
          <a:p>
            <a:r>
              <a:rPr lang="en-US" altLang="en-US" smtClean="0"/>
              <a:t>Interviewing, although vital, is a low priority task. It is viewed as time taken from productive activity, i.e. activity that the interviewer's review is based upon.  Generally, the interviewer will have read your resume. He might also have a few standard questions. In general though, the interviewer is not well prepared. In this case, your interview will be unstructured. The interviewer will be trying to get a "gut feeling" about you. Thorough preparation on your part will enable you to relax and make a better impression. You might even feel that you are "running" the interview. </a:t>
            </a:r>
          </a:p>
          <a:p>
            <a:endParaRPr lang="en-US" altLang="en-US" smtClean="0"/>
          </a:p>
        </p:txBody>
      </p:sp>
    </p:spTree>
    <p:extLst>
      <p:ext uri="{BB962C8B-B14F-4D97-AF65-F5344CB8AC3E}">
        <p14:creationId xmlns:p14="http://schemas.microsoft.com/office/powerpoint/2010/main" val="3915052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829CF353-E64A-460F-B017-EC95EEAC0BAB}" type="slidenum">
              <a:rPr lang="en-US" altLang="en-US" sz="1300"/>
              <a:pPr/>
              <a:t>17</a:t>
            </a:fld>
            <a:endParaRPr lang="en-US" altLang="en-US" sz="1300"/>
          </a:p>
        </p:txBody>
      </p:sp>
      <p:sp>
        <p:nvSpPr>
          <p:cNvPr id="60419" name="Rectangle 6"/>
          <p:cNvSpPr>
            <a:spLocks noGrp="1" noRot="1" noChangeAspect="1" noChangeArrowheads="1" noTextEdit="1"/>
          </p:cNvSpPr>
          <p:nvPr>
            <p:ph type="sldImg"/>
          </p:nvPr>
        </p:nvSpPr>
        <p:spPr>
          <a:ln/>
        </p:spPr>
      </p:sp>
      <p:sp>
        <p:nvSpPr>
          <p:cNvPr id="60420"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seminar is too short to be complete. There is a wealth of material out there.  Here are a few books that I have found to be useful in preparing for an interview. </a:t>
            </a:r>
          </a:p>
          <a:p>
            <a:r>
              <a:rPr lang="en-US" altLang="en-US" smtClean="0"/>
              <a:t>"Get Hired!”  This offers detailed interviewing advice, as well as material on other parts of the job search. It is the main source of material for this seminar. </a:t>
            </a:r>
          </a:p>
          <a:p>
            <a:r>
              <a:rPr lang="en-US" altLang="en-US" smtClean="0"/>
              <a:t>"Engineer's Guide to Lifelong Employability“  This is a short, general guide to job hunting for engineers. It contains much of what we know about mounting an effective job search. It is well written, and short enough to get through in one or two sittings. </a:t>
            </a:r>
          </a:p>
          <a:p>
            <a:r>
              <a:rPr lang="en-US" altLang="en-US" smtClean="0"/>
              <a:t>"What Color Is Your Parachute?“  This book calls itself, "A practical manual for job-hunters and career changers," and it is. It has a great deal of good information on career planning, life planning, and job hunting. </a:t>
            </a:r>
          </a:p>
          <a:p>
            <a:r>
              <a:rPr lang="en-US" altLang="en-US" smtClean="0"/>
              <a:t>“Winning Through Intimidation”  30 sample pages can be found at Amazon.com.  The "intimidation" comes from being better prepared than your adversary.  Look up the company at google.com - find out what you can about them.  Get a copy of the latest annual report and proxy statement.  If the company is local, network with your section members to find out more about the company, its "culture" and any peculiarities.  If you know more about the company than the name on the building you will impress the interviewer(s) and set yourself apart from others.</a:t>
            </a:r>
          </a:p>
        </p:txBody>
      </p:sp>
    </p:spTree>
    <p:extLst>
      <p:ext uri="{BB962C8B-B14F-4D97-AF65-F5344CB8AC3E}">
        <p14:creationId xmlns:p14="http://schemas.microsoft.com/office/powerpoint/2010/main" val="3619102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66302D6A-5206-46C6-9140-1F154502ACB1}" type="slidenum">
              <a:rPr lang="en-US" altLang="en-US" sz="1300"/>
              <a:pPr/>
              <a:t>18</a:t>
            </a:fld>
            <a:endParaRPr lang="en-US" altLang="en-US" sz="13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one part of a series of seminars that has been developed to aid technical people in their search for a job. Other parts include career planning  and maintenance, where to look for jobs, and resumes and cover letters. This is the second half of the Interviewing seminar, and should should last about 30-40 minutes. </a:t>
            </a:r>
          </a:p>
          <a:p>
            <a:r>
              <a:rPr lang="en-US" altLang="en-US" smtClean="0"/>
              <a:t>This guide has been laid out in the following way: </a:t>
            </a:r>
          </a:p>
          <a:p>
            <a:r>
              <a:rPr lang="en-US" altLang="en-US" smtClean="0"/>
              <a:t>The text that seminar attendees will see is in a bold, larger font, usually with bullets. In this way, the facilitator can keep track of where he is, and make additional notes in the margin.</a:t>
            </a:r>
          </a:p>
          <a:p>
            <a:r>
              <a:rPr lang="en-US" altLang="en-US" smtClean="0"/>
              <a:t>The facilitator will notice that the amount of public text is rather sparse. There are two reasons for this: </a:t>
            </a:r>
          </a:p>
          <a:p>
            <a:pPr lvl="1"/>
            <a:r>
              <a:rPr lang="en-US" altLang="en-US" smtClean="0"/>
              <a:t>It is never good to just read from a presentation. Giving explanations and examples that are not in the public text will keep the audience interest level higher. We encourage the facilitator to "customize" the text, find his own examples and analogies. This will make the presentation more personal and, therefore, more effective. </a:t>
            </a:r>
          </a:p>
          <a:p>
            <a:pPr lvl="1"/>
            <a:r>
              <a:rPr lang="en-US" altLang="en-US" smtClean="0"/>
              <a:t>The second reason is to force the audience to write. We have found that writing reinforces memory, and sometimes causes people to think more carefully about what they're hearing. You might decide to put more of the "private" text into the "public" text. It's up to you.</a:t>
            </a:r>
          </a:p>
        </p:txBody>
      </p:sp>
    </p:spTree>
    <p:extLst>
      <p:ext uri="{BB962C8B-B14F-4D97-AF65-F5344CB8AC3E}">
        <p14:creationId xmlns:p14="http://schemas.microsoft.com/office/powerpoint/2010/main" val="2544972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1B83DF58-26AD-40A6-8379-8B694B08B9A6}" type="slidenum">
              <a:rPr lang="en-US" altLang="en-US" sz="1300"/>
              <a:pPr/>
              <a:t>19</a:t>
            </a:fld>
            <a:endParaRPr lang="en-US" altLang="en-US" sz="13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smtClean="0"/>
              <a:t>This seminar is divided into the following parts. There will be guidelines on what to do and NOT to do during the interview. Finally, we will present a short list of things to do afterwards. </a:t>
            </a:r>
          </a:p>
          <a:p>
            <a:r>
              <a:rPr lang="en-US" altLang="en-US" sz="900" smtClean="0"/>
              <a:t>The interview</a:t>
            </a:r>
          </a:p>
          <a:p>
            <a:r>
              <a:rPr lang="en-US" altLang="en-US" sz="900" smtClean="0"/>
              <a:t>The job interview. Everything that you've done in your job search comes down to this.</a:t>
            </a:r>
          </a:p>
          <a:p>
            <a:r>
              <a:rPr lang="en-US" altLang="en-US" sz="900" smtClean="0"/>
              <a:t>Virtually no one enjoys interviewing for a job, yet very few people can get a job without one. A job interview is generally a very stressful event. Yet, with some preparation, you can regain a measure of calm, do well, and come away feeling that, although a trip to the dentist might have been preferable, the interview was not a totally negative experience.</a:t>
            </a:r>
          </a:p>
          <a:p>
            <a:r>
              <a:rPr lang="en-US" altLang="en-US" sz="900" smtClean="0"/>
              <a:t>The first question that comes to mind is: "What interviews should I do?" There are generally two types: those for jobs you want and are qualified for, and those for jobs you don't care about so much. On one hand, doing a job interview is stressful and tiring. You don't want to do more than the minimum number. On the other hand, a few "practice" interviews might not hurt. Personally, I don't seem to "warm up" until my third interview. It really is up to the individual. My thought is: if you have prepared carefully, (the topic of the previous session) you probably won't need the extra practice. </a:t>
            </a:r>
          </a:p>
          <a:p>
            <a:r>
              <a:rPr lang="en-US" altLang="en-US" sz="900" smtClean="0"/>
              <a:t>The remainder of this seminar is divided into the following parts. We will look at various important times during the interview. There will be guidelines on what to do and NOT to do during the interview. Finally, we will present a short list of things to do afterwards. We assume that you have prepared for the interview, that you know why you are interviewing at this particular company and not at some other. </a:t>
            </a:r>
          </a:p>
          <a:p>
            <a:r>
              <a:rPr lang="en-US" altLang="en-US" sz="900" smtClean="0"/>
              <a:t>What really matters</a:t>
            </a:r>
          </a:p>
          <a:p>
            <a:r>
              <a:rPr lang="en-US" altLang="en-US" sz="900" smtClean="0"/>
              <a:t>Appearance </a:t>
            </a:r>
          </a:p>
          <a:p>
            <a:r>
              <a:rPr lang="en-US" altLang="en-US" sz="900" smtClean="0"/>
              <a:t>Behavior, good and bad </a:t>
            </a:r>
          </a:p>
          <a:p>
            <a:r>
              <a:rPr lang="en-US" altLang="en-US" sz="900" smtClean="0"/>
              <a:t>Topics to avoid </a:t>
            </a:r>
          </a:p>
          <a:p>
            <a:r>
              <a:rPr lang="en-US" altLang="en-US" sz="900" smtClean="0"/>
              <a:t>Questions to ask </a:t>
            </a:r>
          </a:p>
          <a:p>
            <a:r>
              <a:rPr lang="en-US" altLang="en-US" sz="900" smtClean="0"/>
              <a:t>Salary negotiations </a:t>
            </a:r>
          </a:p>
          <a:p>
            <a:r>
              <a:rPr lang="en-US" altLang="en-US" sz="900" smtClean="0"/>
              <a:t>Afterwards </a:t>
            </a:r>
          </a:p>
        </p:txBody>
      </p:sp>
    </p:spTree>
    <p:extLst>
      <p:ext uri="{BB962C8B-B14F-4D97-AF65-F5344CB8AC3E}">
        <p14:creationId xmlns:p14="http://schemas.microsoft.com/office/powerpoint/2010/main" val="1819872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F2DFBF1F-A4B2-4C75-A19F-3B531B7C8149}" type="slidenum">
              <a:rPr lang="en-US" altLang="en-US" sz="1300"/>
              <a:pPr/>
              <a:t>20</a:t>
            </a:fld>
            <a:endParaRPr lang="en-US" altLang="en-US" sz="13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Now that you're prepared, we come to the interview itself. We will cover the importance of appearance and behavior. Our cardinal rule is: </a:t>
            </a:r>
          </a:p>
          <a:p>
            <a:pPr>
              <a:buFontTx/>
              <a:buChar char="•"/>
            </a:pPr>
            <a:r>
              <a:rPr lang="en-US" altLang="en-US" smtClean="0"/>
              <a:t>  Never distract the interviewer </a:t>
            </a:r>
          </a:p>
          <a:p>
            <a:r>
              <a:rPr lang="en-US" altLang="en-US" smtClean="0"/>
              <a:t>You want the interviewer's complete attention to be on your marvelous job skills and your fascinating instances. Nothing should get in the way. </a:t>
            </a:r>
          </a:p>
          <a:p>
            <a:r>
              <a:rPr lang="en-US" altLang="en-US" smtClean="0"/>
              <a:t>This is difficult enough even under ideal circumstances. Studies have shown that the impact of your presence is: </a:t>
            </a:r>
          </a:p>
          <a:p>
            <a:pPr lvl="1">
              <a:buFontTx/>
              <a:buChar char="•"/>
            </a:pPr>
            <a:r>
              <a:rPr lang="en-US" altLang="en-US" smtClean="0"/>
              <a:t>  55% body language</a:t>
            </a:r>
          </a:p>
          <a:p>
            <a:pPr lvl="1">
              <a:buFontTx/>
              <a:buChar char="•"/>
            </a:pPr>
            <a:r>
              <a:rPr lang="en-US" altLang="en-US" smtClean="0"/>
              <a:t>  38% voice tone</a:t>
            </a:r>
          </a:p>
          <a:p>
            <a:pPr lvl="1">
              <a:buFontTx/>
              <a:buChar char="•"/>
            </a:pPr>
            <a:r>
              <a:rPr lang="en-US" altLang="en-US" smtClean="0"/>
              <a:t>  7% word content</a:t>
            </a:r>
          </a:p>
          <a:p>
            <a:r>
              <a:rPr lang="en-US" altLang="en-US" smtClean="0"/>
              <a:t>From this, you can see that what you say has very little effect on the interviewer. You will be judged mostly upon nonverbal behavior and what you sound like. Of course, if you lack qualifications, you won't get the job, no matter how good your body language and voice tone (well, maybe in Sales). </a:t>
            </a:r>
          </a:p>
        </p:txBody>
      </p:sp>
    </p:spTree>
    <p:extLst>
      <p:ext uri="{BB962C8B-B14F-4D97-AF65-F5344CB8AC3E}">
        <p14:creationId xmlns:p14="http://schemas.microsoft.com/office/powerpoint/2010/main" val="2782017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8129D4D8-074D-4A03-A621-E5F66A412B11}" type="slidenum">
              <a:rPr lang="en-US" altLang="en-US" sz="1300"/>
              <a:pPr/>
              <a:t>2</a:t>
            </a:fld>
            <a:endParaRPr lang="en-US" altLang="en-US" sz="1300"/>
          </a:p>
        </p:txBody>
      </p:sp>
      <p:sp>
        <p:nvSpPr>
          <p:cNvPr id="45059" name="Rectangle 4"/>
          <p:cNvSpPr>
            <a:spLocks noGrp="1" noRot="1" noChangeAspect="1" noChangeArrowheads="1" noTextEdit="1"/>
          </p:cNvSpPr>
          <p:nvPr>
            <p:ph type="sldImg"/>
          </p:nvPr>
        </p:nvSpPr>
        <p:spPr>
          <a:ln/>
        </p:spPr>
      </p:sp>
      <p:sp>
        <p:nvSpPr>
          <p:cNvPr id="4506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seminar is divided into the following parts:</a:t>
            </a:r>
          </a:p>
          <a:p>
            <a:endParaRPr lang="en-US" altLang="en-US" smtClean="0"/>
          </a:p>
          <a:p>
            <a:r>
              <a:rPr lang="en-US" altLang="en-US" smtClean="0"/>
              <a:t>Interview types</a:t>
            </a:r>
          </a:p>
          <a:p>
            <a:r>
              <a:rPr lang="en-US" altLang="en-US" smtClean="0"/>
              <a:t>Preparation</a:t>
            </a:r>
          </a:p>
        </p:txBody>
      </p:sp>
    </p:spTree>
    <p:extLst>
      <p:ext uri="{BB962C8B-B14F-4D97-AF65-F5344CB8AC3E}">
        <p14:creationId xmlns:p14="http://schemas.microsoft.com/office/powerpoint/2010/main" val="983882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3864EC5F-87C4-4407-A46D-B7CEC1DA96A6}" type="slidenum">
              <a:rPr lang="en-US" altLang="en-US" sz="1300"/>
              <a:pPr/>
              <a:t>21</a:t>
            </a:fld>
            <a:endParaRPr lang="en-US" altLang="en-US" sz="13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Now that you're prepared, we come to the interview itself. We will cover the importance of appearance and behavior. Our cardinal rule is: </a:t>
            </a:r>
          </a:p>
          <a:p>
            <a:pPr>
              <a:buFontTx/>
              <a:buChar char="•"/>
            </a:pPr>
            <a:r>
              <a:rPr lang="en-US" altLang="en-US" smtClean="0"/>
              <a:t>  Never distract the interviewer </a:t>
            </a:r>
          </a:p>
          <a:p>
            <a:r>
              <a:rPr lang="en-US" altLang="en-US" smtClean="0"/>
              <a:t>You want the interviewer's complete attention to be on your marvelous job skills and your fascinating instances. Nothing should get in the way. </a:t>
            </a:r>
          </a:p>
          <a:p>
            <a:r>
              <a:rPr lang="en-US" altLang="en-US" smtClean="0"/>
              <a:t>This is difficult enough even under ideal circumstances. Studies have shown that the impact of your presence is: </a:t>
            </a:r>
          </a:p>
          <a:p>
            <a:pPr lvl="1">
              <a:buFontTx/>
              <a:buChar char="•"/>
            </a:pPr>
            <a:r>
              <a:rPr lang="en-US" altLang="en-US" smtClean="0"/>
              <a:t>  55% body language</a:t>
            </a:r>
          </a:p>
          <a:p>
            <a:pPr lvl="1">
              <a:buFontTx/>
              <a:buChar char="•"/>
            </a:pPr>
            <a:r>
              <a:rPr lang="en-US" altLang="en-US" smtClean="0"/>
              <a:t>  38% voice tone</a:t>
            </a:r>
          </a:p>
          <a:p>
            <a:pPr lvl="1">
              <a:buFontTx/>
              <a:buChar char="•"/>
            </a:pPr>
            <a:r>
              <a:rPr lang="en-US" altLang="en-US" smtClean="0"/>
              <a:t>  7% word content</a:t>
            </a:r>
          </a:p>
          <a:p>
            <a:r>
              <a:rPr lang="en-US" altLang="en-US" smtClean="0"/>
              <a:t>From this, you can see that what you say has very little effect on the interviewer. You will be judged mostly upon nonverbal behavior and what you sound like. Of course, if you lack qualifications, you won't get the job, no matter how good your body language and voice tone (well, maybe in Sales). </a:t>
            </a:r>
          </a:p>
        </p:txBody>
      </p:sp>
    </p:spTree>
    <p:extLst>
      <p:ext uri="{BB962C8B-B14F-4D97-AF65-F5344CB8AC3E}">
        <p14:creationId xmlns:p14="http://schemas.microsoft.com/office/powerpoint/2010/main" val="1840456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D28863C0-1430-4D11-9D56-E9B64A750AB2}" type="slidenum">
              <a:rPr lang="en-US" altLang="en-US" sz="1300"/>
              <a:pPr/>
              <a:t>22</a:t>
            </a:fld>
            <a:endParaRPr lang="en-US" altLang="en-US" sz="13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In keeping with our primary rule: </a:t>
            </a:r>
          </a:p>
          <a:p>
            <a:pPr>
              <a:buFontTx/>
              <a:buChar char="•"/>
            </a:pPr>
            <a:r>
              <a:rPr lang="en-US" altLang="en-US" sz="1000" smtClean="0"/>
              <a:t>  Dress to blend </a:t>
            </a:r>
          </a:p>
          <a:p>
            <a:r>
              <a:rPr lang="en-US" altLang="en-US" sz="1000" smtClean="0"/>
              <a:t>Do not confound the interviewer's expectations. Consider the example of an accounting graduate with a great transcript, excellent references, and a tongue stud. This is certainly unexpected! No one expects an accountant to have a pierced tongue. Although the tongue stud has no bearing on the individual's ability to do the job, it will get in the way during the interview. No one will hear a word he says. His 7% just went to 0%. Everyone will just stare at his tongue. This might be rude, and it might be unfair, but it is human nature.</a:t>
            </a:r>
          </a:p>
          <a:p>
            <a:r>
              <a:rPr lang="en-US" altLang="en-US" sz="1000" smtClean="0"/>
              <a:t>There are many jobs where the every day dress is very casual. Examples might be designer/drafter, research scientist, technician; jobs where there is no customer contact. Even so, it's important to dress up for the interview. You could argue that the way you dress has no bearing on your ability to do the job, and you would be right. However, it does affect your ability to "do the interview". Remember our cardinal rule. You don't want them to remember your appearance (unless you're trying for job in modeling or acting). You want them to remember you for what you said, and how you said it. </a:t>
            </a:r>
          </a:p>
          <a:p>
            <a:pPr>
              <a:buFontTx/>
              <a:buChar char="•"/>
            </a:pPr>
            <a:r>
              <a:rPr lang="en-US" altLang="en-US" sz="1000" smtClean="0"/>
              <a:t>  Good grooming is important </a:t>
            </a:r>
          </a:p>
          <a:p>
            <a:r>
              <a:rPr lang="en-US" altLang="en-US" sz="1000" smtClean="0"/>
              <a:t>For the same reasons as before. You don't want anything to distract the interviewer from what you are saying. After all, you worked hard to prepare. Things to avoid would include a conspicuous shaving cut (for men) or food between your teeth. </a:t>
            </a:r>
          </a:p>
          <a:p>
            <a:pPr>
              <a:buFontTx/>
              <a:buChar char="•"/>
            </a:pPr>
            <a:r>
              <a:rPr lang="en-US" altLang="en-US" sz="1000" smtClean="0"/>
              <a:t>  Don't be late </a:t>
            </a:r>
          </a:p>
          <a:p>
            <a:r>
              <a:rPr lang="en-US" altLang="en-US" sz="1000" smtClean="0"/>
              <a:t>Being on time, appropriately dressed and well groomed sends the message that this interview, and job, are important to you. Although most interviewers might not consciously think this way, they act on it. Try showing up late and unkempt to an interview and see how far you get. </a:t>
            </a:r>
          </a:p>
        </p:txBody>
      </p:sp>
    </p:spTree>
    <p:extLst>
      <p:ext uri="{BB962C8B-B14F-4D97-AF65-F5344CB8AC3E}">
        <p14:creationId xmlns:p14="http://schemas.microsoft.com/office/powerpoint/2010/main" val="1786440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9B2269E2-6331-48E3-89DB-D62E233ED93F}" type="slidenum">
              <a:rPr lang="en-US" altLang="en-US" sz="1300"/>
              <a:pPr/>
              <a:t>23</a:t>
            </a:fld>
            <a:endParaRPr lang="en-US" altLang="en-US" sz="13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Again, our primary concern is to not distract the interviewer. However, there are positive things you can do to show interest and enthusiasm. Remember the  importance of body language. </a:t>
            </a:r>
          </a:p>
          <a:p>
            <a:endParaRPr lang="en-US" altLang="en-US" smtClean="0"/>
          </a:p>
          <a:p>
            <a:pPr>
              <a:buFontTx/>
              <a:buChar char="•"/>
            </a:pPr>
            <a:r>
              <a:rPr lang="en-US" altLang="en-US" smtClean="0"/>
              <a:t>  Lean forward to show interest. </a:t>
            </a:r>
          </a:p>
          <a:p>
            <a:pPr>
              <a:buFontTx/>
              <a:buChar char="•"/>
            </a:pPr>
            <a:endParaRPr lang="en-US" altLang="en-US" smtClean="0"/>
          </a:p>
          <a:p>
            <a:pPr>
              <a:buFontTx/>
              <a:buChar char="•"/>
            </a:pPr>
            <a:r>
              <a:rPr lang="en-US" altLang="en-US" smtClean="0"/>
              <a:t>  Keep your hands away from your face and head. </a:t>
            </a:r>
          </a:p>
          <a:p>
            <a:pPr>
              <a:buFontTx/>
              <a:buChar char="•"/>
            </a:pPr>
            <a:endParaRPr lang="en-US" altLang="en-US" smtClean="0"/>
          </a:p>
          <a:p>
            <a:pPr>
              <a:buFontTx/>
              <a:buChar char="•"/>
            </a:pPr>
            <a:r>
              <a:rPr lang="en-US" altLang="en-US" smtClean="0"/>
              <a:t>  Do not fold your arms across your chest. </a:t>
            </a:r>
          </a:p>
          <a:p>
            <a:pPr>
              <a:buFontTx/>
              <a:buChar char="•"/>
            </a:pPr>
            <a:endParaRPr lang="en-US" altLang="en-US" smtClean="0"/>
          </a:p>
          <a:p>
            <a:pPr>
              <a:buFontTx/>
              <a:buChar char="•"/>
            </a:pPr>
            <a:r>
              <a:rPr lang="en-US" altLang="en-US" smtClean="0"/>
              <a:t>  Make eye contact, but don't stare. </a:t>
            </a:r>
          </a:p>
          <a:p>
            <a:pPr>
              <a:buFontTx/>
              <a:buChar char="•"/>
            </a:pPr>
            <a:endParaRPr lang="en-US" altLang="en-US" smtClean="0"/>
          </a:p>
          <a:p>
            <a:pPr>
              <a:buFontTx/>
              <a:buChar char="•"/>
            </a:pPr>
            <a:r>
              <a:rPr lang="en-US" altLang="en-US" smtClean="0"/>
              <a:t>  Try to smile occasionally. </a:t>
            </a:r>
          </a:p>
          <a:p>
            <a:pPr>
              <a:buFontTx/>
              <a:buChar char="•"/>
            </a:pPr>
            <a:endParaRPr lang="en-US" altLang="en-US" smtClean="0"/>
          </a:p>
          <a:p>
            <a:pPr>
              <a:buFontTx/>
              <a:buChar char="•"/>
            </a:pPr>
            <a:r>
              <a:rPr lang="en-US" altLang="en-US" smtClean="0"/>
              <a:t>  Try to sound enthusiastic. </a:t>
            </a:r>
          </a:p>
          <a:p>
            <a:endParaRPr lang="en-US" altLang="en-US" smtClean="0"/>
          </a:p>
        </p:txBody>
      </p:sp>
    </p:spTree>
    <p:extLst>
      <p:ext uri="{BB962C8B-B14F-4D97-AF65-F5344CB8AC3E}">
        <p14:creationId xmlns:p14="http://schemas.microsoft.com/office/powerpoint/2010/main" val="32199330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0A349CE1-D276-44A2-B994-54F7E0C224EC}" type="slidenum">
              <a:rPr lang="en-US" altLang="en-US" sz="1300"/>
              <a:pPr/>
              <a:t>24</a:t>
            </a:fld>
            <a:endParaRPr lang="en-US" altLang="en-US" sz="13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is much easier if you are enthusiastic. Try to guide the discussion onto topics that you know well and in which you are interested. </a:t>
            </a:r>
          </a:p>
          <a:p>
            <a:pPr>
              <a:buFontTx/>
              <a:buChar char="•"/>
            </a:pPr>
            <a:r>
              <a:rPr lang="en-US" altLang="en-US" smtClean="0"/>
              <a:t>  Do not over-talk. </a:t>
            </a:r>
          </a:p>
          <a:p>
            <a:r>
              <a:rPr lang="en-US" altLang="en-US" smtClean="0"/>
              <a:t>This includes straying from the point and monopolizing the interview time. A good interview is a dialogue, not a monologue. </a:t>
            </a:r>
          </a:p>
          <a:p>
            <a:pPr>
              <a:buFontTx/>
              <a:buChar char="•"/>
            </a:pPr>
            <a:r>
              <a:rPr lang="en-US" altLang="en-US" smtClean="0"/>
              <a:t>  Do not display arrogance. </a:t>
            </a:r>
          </a:p>
          <a:p>
            <a:pPr>
              <a:buFontTx/>
              <a:buChar char="•"/>
            </a:pPr>
            <a:r>
              <a:rPr lang="en-US" altLang="en-US" smtClean="0"/>
              <a:t>  Do not use of profanity or risqué humor. </a:t>
            </a:r>
          </a:p>
          <a:p>
            <a:r>
              <a:rPr lang="en-US" altLang="en-US" smtClean="0"/>
              <a:t>This is unprofessional, and will turn off most interviewers. </a:t>
            </a:r>
          </a:p>
          <a:p>
            <a:pPr>
              <a:buFontTx/>
              <a:buChar char="•"/>
            </a:pPr>
            <a:r>
              <a:rPr lang="en-US" altLang="en-US" smtClean="0"/>
              <a:t>  Restrain any distracting physical habits. </a:t>
            </a:r>
          </a:p>
          <a:p>
            <a:pPr>
              <a:buFontTx/>
              <a:buChar char="•"/>
            </a:pPr>
            <a:r>
              <a:rPr lang="en-US" altLang="en-US" smtClean="0"/>
              <a:t>  Jingling coins or keys in pocket, cracking knuckles, tapping fingers, etc. </a:t>
            </a:r>
          </a:p>
          <a:p>
            <a:pPr>
              <a:buFontTx/>
              <a:buChar char="•"/>
            </a:pPr>
            <a:r>
              <a:rPr lang="en-US" altLang="en-US" smtClean="0"/>
              <a:t>  Do not complain about peripheral items. </a:t>
            </a:r>
          </a:p>
          <a:p>
            <a:r>
              <a:rPr lang="en-US" altLang="en-US" smtClean="0"/>
              <a:t>This includes: travel arrangements, hotels, traffic conditions, weather, and explaining why you might not do well in the interview. You don't want to come off as a whiner. </a:t>
            </a:r>
          </a:p>
          <a:p>
            <a:pPr>
              <a:buFontTx/>
              <a:buChar char="•"/>
            </a:pPr>
            <a:r>
              <a:rPr lang="en-US" altLang="en-US" smtClean="0"/>
              <a:t>  Do not make negative references to other people. </a:t>
            </a:r>
          </a:p>
          <a:p>
            <a:r>
              <a:rPr lang="en-US" altLang="en-US" smtClean="0"/>
              <a:t>This includes previous peers, bosses, and even companies. Respect the confidentiality of your previous company. </a:t>
            </a:r>
          </a:p>
        </p:txBody>
      </p:sp>
    </p:spTree>
    <p:extLst>
      <p:ext uri="{BB962C8B-B14F-4D97-AF65-F5344CB8AC3E}">
        <p14:creationId xmlns:p14="http://schemas.microsoft.com/office/powerpoint/2010/main" val="74129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096E7C28-E5C1-48D6-9AE5-2D6BD1DB0A6F}" type="slidenum">
              <a:rPr lang="en-US" altLang="en-US" sz="1300"/>
              <a:pPr/>
              <a:t>25</a:t>
            </a:fld>
            <a:endParaRPr lang="en-US" altLang="en-US" sz="13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smtClean="0"/>
              <a:t>The relationship between the interviewer and the candidate is set in the first few minutes. That is why the impression you create is so important. The most important thing at the beginning, then, is: </a:t>
            </a:r>
          </a:p>
          <a:p>
            <a:pPr>
              <a:buFontTx/>
              <a:buChar char="•"/>
            </a:pPr>
            <a:r>
              <a:rPr lang="en-US" altLang="en-US" sz="900" smtClean="0"/>
              <a:t>  Try to establish rapport </a:t>
            </a:r>
          </a:p>
          <a:p>
            <a:r>
              <a:rPr lang="en-US" altLang="en-US" sz="900" smtClean="0"/>
              <a:t>Although good rapport is a double-edged sword, it is definitely in your favor. The interviewer will want you to succeed, and find ways to help you during the  interview. The only down side is that you will tend to relax and you might say something foolish.  Humor can build rapport, but be very careful when using it. </a:t>
            </a:r>
          </a:p>
          <a:p>
            <a:r>
              <a:rPr lang="en-US" altLang="en-US" sz="900" smtClean="0"/>
              <a:t>When facing a committee, rapport-building is more complicated. You might try to establish rapport with one or two individuals on the committee and "work your way up." </a:t>
            </a:r>
          </a:p>
          <a:p>
            <a:pPr>
              <a:buFontTx/>
              <a:buChar char="•"/>
            </a:pPr>
            <a:r>
              <a:rPr lang="en-US" altLang="en-US" sz="900" smtClean="0"/>
              <a:t>  Your first several statements</a:t>
            </a:r>
          </a:p>
          <a:p>
            <a:pPr lvl="1">
              <a:buFontTx/>
              <a:buChar char="•"/>
            </a:pPr>
            <a:r>
              <a:rPr lang="en-US" altLang="en-US" sz="900" smtClean="0"/>
              <a:t>  Thank the interviewer for his time.</a:t>
            </a:r>
          </a:p>
          <a:p>
            <a:pPr lvl="1">
              <a:buFontTx/>
              <a:buChar char="•"/>
            </a:pPr>
            <a:r>
              <a:rPr lang="en-US" altLang="en-US" sz="900" smtClean="0"/>
              <a:t>  Ask where you should sit, etc.</a:t>
            </a:r>
          </a:p>
          <a:p>
            <a:pPr lvl="1">
              <a:buFontTx/>
              <a:buChar char="•"/>
            </a:pPr>
            <a:r>
              <a:rPr lang="en-US" altLang="en-US" sz="900" smtClean="0"/>
              <a:t>  Ask the interviewer if he needs another copy of your resume. Naturally, you should have a copy of your resume with you. </a:t>
            </a:r>
          </a:p>
          <a:p>
            <a:pPr>
              <a:buFontTx/>
              <a:buChar char="•"/>
            </a:pPr>
            <a:r>
              <a:rPr lang="en-US" altLang="en-US" sz="900" smtClean="0"/>
              <a:t>  Shaking hands </a:t>
            </a:r>
          </a:p>
          <a:p>
            <a:r>
              <a:rPr lang="en-US" altLang="en-US" sz="900" smtClean="0"/>
              <a:t>At one time, this was automatic. A good, firm handshake was expected. Today's job seeker will meet interviewers from many cultures, some of which do not shake hands. The rule of thumb (so to speak) is to wait for a handshake to be offered, not to initiate it.  Do not try to crush the interviewer's hand. This is considered bad form. </a:t>
            </a:r>
          </a:p>
          <a:p>
            <a:pPr>
              <a:buFontTx/>
              <a:buChar char="•"/>
            </a:pPr>
            <a:r>
              <a:rPr lang="en-US" altLang="en-US" sz="900" smtClean="0"/>
              <a:t>  The first question will usually be general </a:t>
            </a:r>
          </a:p>
          <a:p>
            <a:r>
              <a:rPr lang="en-US" altLang="en-US" sz="900" smtClean="0"/>
              <a:t>Something along the lines of, "Why do you want to work here?" or, "Tell me a little about yourself." This is where your company research and your one-minute professional autobiography will be very handy. Try to practice your background speech until it becomes automatic. This will help to relax you, and get you into the interview. The material that your answer provides might be the springboard for follow-up questions. Thus, you have a chance to guide the early stages of the interview onto topics that will show you your strengths. </a:t>
            </a:r>
          </a:p>
        </p:txBody>
      </p:sp>
    </p:spTree>
    <p:extLst>
      <p:ext uri="{BB962C8B-B14F-4D97-AF65-F5344CB8AC3E}">
        <p14:creationId xmlns:p14="http://schemas.microsoft.com/office/powerpoint/2010/main" val="41492500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78ECFCAD-3759-419E-BB89-9F0EB353D6C8}" type="slidenum">
              <a:rPr lang="en-US" altLang="en-US" sz="1300"/>
              <a:pPr/>
              <a:t>26</a:t>
            </a:fld>
            <a:endParaRPr lang="en-US" altLang="en-US" sz="13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There are topics that bother you, and there are topics that bother the interviewer. You will automatically avoid the ones you don't like, but you don't want to blunder into those that distress the interviewer. Of course, you don't know what those topics are! Again, the idea is to focus the interviewer on your job qualifications and experience. No distractions! Here is a list: </a:t>
            </a:r>
          </a:p>
          <a:p>
            <a:pPr>
              <a:buFontTx/>
              <a:buChar char="•"/>
            </a:pPr>
            <a:r>
              <a:rPr lang="en-US" altLang="en-US" smtClean="0"/>
              <a:t>  Sex </a:t>
            </a:r>
          </a:p>
          <a:p>
            <a:pPr>
              <a:buFontTx/>
              <a:buChar char="•"/>
            </a:pPr>
            <a:r>
              <a:rPr lang="en-US" altLang="en-US" smtClean="0"/>
              <a:t>  Race and ethnicity - You can mention that you're fluent in a language if it's relevant to the job. </a:t>
            </a:r>
          </a:p>
          <a:p>
            <a:pPr>
              <a:buFontTx/>
              <a:buChar char="•"/>
            </a:pPr>
            <a:r>
              <a:rPr lang="en-US" altLang="en-US" smtClean="0"/>
              <a:t>  Religion </a:t>
            </a:r>
          </a:p>
          <a:p>
            <a:pPr>
              <a:buFontTx/>
              <a:buChar char="•"/>
            </a:pPr>
            <a:r>
              <a:rPr lang="en-US" altLang="en-US" smtClean="0"/>
              <a:t>  Money - Do not discuss salary, or personal finances. </a:t>
            </a:r>
          </a:p>
          <a:p>
            <a:pPr>
              <a:buFontTx/>
              <a:buChar char="•"/>
            </a:pPr>
            <a:r>
              <a:rPr lang="en-US" altLang="en-US" smtClean="0"/>
              <a:t>  Lunch - Don't ask for refreshments that aren't offered, or about lunch. This is a distraction, and might make the interviewer think of you as "pushy". </a:t>
            </a:r>
          </a:p>
          <a:p>
            <a:pPr>
              <a:buFontTx/>
              <a:buChar char="•"/>
            </a:pPr>
            <a:r>
              <a:rPr lang="en-US" altLang="en-US" smtClean="0"/>
              <a:t>  Who you know in the organization - This might help if you have great rapport with your interview. Otherwise, it might just sound like bragging, or even a threat. Use your judgment. </a:t>
            </a:r>
          </a:p>
          <a:p>
            <a:pPr>
              <a:buFontTx/>
              <a:buChar char="•"/>
            </a:pPr>
            <a:r>
              <a:rPr lang="en-US" altLang="en-US" smtClean="0"/>
              <a:t>  Don't compliment the interviewer on his or her personal appearance - In terms of a male job candidate complimenting a female interviewer, this sounds like borderline sexual harassment. But then consider the idea of a male job candidate complimenting a male interviewer ... In other words, DON’T DO IT</a:t>
            </a:r>
          </a:p>
        </p:txBody>
      </p:sp>
    </p:spTree>
    <p:extLst>
      <p:ext uri="{BB962C8B-B14F-4D97-AF65-F5344CB8AC3E}">
        <p14:creationId xmlns:p14="http://schemas.microsoft.com/office/powerpoint/2010/main" val="18886328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FBE2C2A9-3714-4449-852A-8DA44C682BCD}" type="slidenum">
              <a:rPr lang="en-US" altLang="en-US" sz="1300"/>
              <a:pPr/>
              <a:t>29</a:t>
            </a:fld>
            <a:endParaRPr lang="en-US" altLang="en-US" sz="13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Although you might have done a lot of company research, there will be information about the specific position that can only be gathered during the interview. The following is a (partial) list of questions. You can think of more. </a:t>
            </a:r>
          </a:p>
          <a:p>
            <a:pPr>
              <a:buFontTx/>
              <a:buChar char="•"/>
            </a:pPr>
            <a:r>
              <a:rPr lang="en-US" altLang="en-US" smtClean="0"/>
              <a:t>  What is it like to work for the group manager? </a:t>
            </a:r>
          </a:p>
          <a:p>
            <a:pPr>
              <a:buFontTx/>
              <a:buChar char="•"/>
            </a:pPr>
            <a:r>
              <a:rPr lang="en-US" altLang="en-US" smtClean="0"/>
              <a:t>  What's the corporate culture? The group culture? </a:t>
            </a:r>
          </a:p>
          <a:p>
            <a:pPr>
              <a:buFontTx/>
              <a:buChar char="•"/>
            </a:pPr>
            <a:r>
              <a:rPr lang="en-US" altLang="en-US" smtClean="0"/>
              <a:t>  The training and continuous education policy. </a:t>
            </a:r>
          </a:p>
          <a:p>
            <a:pPr>
              <a:buFontTx/>
              <a:buChar char="•"/>
            </a:pPr>
            <a:r>
              <a:rPr lang="en-US" altLang="en-US" smtClean="0"/>
              <a:t>  The group structure and prospects for advancement. </a:t>
            </a:r>
          </a:p>
          <a:p>
            <a:pPr>
              <a:buFontTx/>
              <a:buChar char="•"/>
            </a:pPr>
            <a:r>
              <a:rPr lang="en-US" altLang="en-US" smtClean="0"/>
              <a:t>  Turnover rate. </a:t>
            </a:r>
          </a:p>
          <a:p>
            <a:pPr>
              <a:buFontTx/>
              <a:buChar char="•"/>
            </a:pPr>
            <a:r>
              <a:rPr lang="en-US" altLang="en-US" smtClean="0"/>
              <a:t>  What happened to the person who had the position previously?</a:t>
            </a:r>
          </a:p>
          <a:p>
            <a:r>
              <a:rPr lang="en-US" altLang="en-US" smtClean="0"/>
              <a:t>Another important thing is to get a more detailed description of the job. You want to know exactly what you'll be doing, what's expected of you, how your performance will be measured (and how often). Take notes so that you can review them later. </a:t>
            </a:r>
          </a:p>
        </p:txBody>
      </p:sp>
    </p:spTree>
    <p:extLst>
      <p:ext uri="{BB962C8B-B14F-4D97-AF65-F5344CB8AC3E}">
        <p14:creationId xmlns:p14="http://schemas.microsoft.com/office/powerpoint/2010/main" val="28918529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E69580C3-7EA8-4696-B104-C5C12C945636}" type="slidenum">
              <a:rPr lang="en-US" altLang="en-US" sz="1300"/>
              <a:pPr/>
              <a:t>30</a:t>
            </a:fld>
            <a:endParaRPr lang="en-US" altLang="en-US" sz="13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Although you might have done a lot of company research, there will be information about the specific position that can only be gathered during the interview. The following is a (partial) list of questions. You can think of more. </a:t>
            </a:r>
          </a:p>
          <a:p>
            <a:pPr>
              <a:buFontTx/>
              <a:buChar char="•"/>
            </a:pPr>
            <a:r>
              <a:rPr lang="en-US" altLang="en-US" smtClean="0"/>
              <a:t>  What is it like to work for the group manager? </a:t>
            </a:r>
          </a:p>
          <a:p>
            <a:pPr>
              <a:buFontTx/>
              <a:buChar char="•"/>
            </a:pPr>
            <a:r>
              <a:rPr lang="en-US" altLang="en-US" smtClean="0"/>
              <a:t>  What's the corporate culture? The group culture? </a:t>
            </a:r>
          </a:p>
          <a:p>
            <a:pPr>
              <a:buFontTx/>
              <a:buChar char="•"/>
            </a:pPr>
            <a:r>
              <a:rPr lang="en-US" altLang="en-US" smtClean="0"/>
              <a:t>  The training and continuous education policy. </a:t>
            </a:r>
          </a:p>
          <a:p>
            <a:pPr>
              <a:buFontTx/>
              <a:buChar char="•"/>
            </a:pPr>
            <a:r>
              <a:rPr lang="en-US" altLang="en-US" smtClean="0"/>
              <a:t>  The group structure and prospects for advancement. </a:t>
            </a:r>
          </a:p>
          <a:p>
            <a:pPr>
              <a:buFontTx/>
              <a:buChar char="•"/>
            </a:pPr>
            <a:r>
              <a:rPr lang="en-US" altLang="en-US" smtClean="0"/>
              <a:t>  Turnover rate. </a:t>
            </a:r>
          </a:p>
          <a:p>
            <a:pPr>
              <a:buFontTx/>
              <a:buChar char="•"/>
            </a:pPr>
            <a:r>
              <a:rPr lang="en-US" altLang="en-US" smtClean="0"/>
              <a:t>  What happened to the person who had the position previously?</a:t>
            </a:r>
          </a:p>
          <a:p>
            <a:r>
              <a:rPr lang="en-US" altLang="en-US" smtClean="0"/>
              <a:t>Another important thing is to get a more detailed description of the job. You want to know exactly what you'll be doing, what's expected of you, how your performance will be measured (and how often). Take notes so that you can review them later. </a:t>
            </a:r>
          </a:p>
        </p:txBody>
      </p:sp>
    </p:spTree>
    <p:extLst>
      <p:ext uri="{BB962C8B-B14F-4D97-AF65-F5344CB8AC3E}">
        <p14:creationId xmlns:p14="http://schemas.microsoft.com/office/powerpoint/2010/main" val="25557417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FFDC9891-C3CD-4C9B-A0CC-701C19AFFBF3}" type="slidenum">
              <a:rPr lang="en-US" altLang="en-US" sz="1300"/>
              <a:pPr/>
              <a:t>31</a:t>
            </a:fld>
            <a:endParaRPr lang="en-US" altLang="en-US" sz="13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Although you might have done a lot of company research, there will be information about the specific position that can only be gathered during the interview. The following is a (partial) list of questions. You can think of more. </a:t>
            </a:r>
          </a:p>
          <a:p>
            <a:pPr>
              <a:buFontTx/>
              <a:buChar char="•"/>
            </a:pPr>
            <a:r>
              <a:rPr lang="en-US" altLang="en-US" smtClean="0"/>
              <a:t>  What is it like to work for the group manager? </a:t>
            </a:r>
          </a:p>
          <a:p>
            <a:pPr>
              <a:buFontTx/>
              <a:buChar char="•"/>
            </a:pPr>
            <a:r>
              <a:rPr lang="en-US" altLang="en-US" smtClean="0"/>
              <a:t>  What's the corporate culture? The group culture? </a:t>
            </a:r>
          </a:p>
          <a:p>
            <a:pPr>
              <a:buFontTx/>
              <a:buChar char="•"/>
            </a:pPr>
            <a:r>
              <a:rPr lang="en-US" altLang="en-US" smtClean="0"/>
              <a:t>  The training and continuous education policy. </a:t>
            </a:r>
          </a:p>
          <a:p>
            <a:pPr>
              <a:buFontTx/>
              <a:buChar char="•"/>
            </a:pPr>
            <a:r>
              <a:rPr lang="en-US" altLang="en-US" smtClean="0"/>
              <a:t>  The group structure and prospects for advancement. </a:t>
            </a:r>
          </a:p>
          <a:p>
            <a:pPr>
              <a:buFontTx/>
              <a:buChar char="•"/>
            </a:pPr>
            <a:r>
              <a:rPr lang="en-US" altLang="en-US" smtClean="0"/>
              <a:t>  Turnover rate. </a:t>
            </a:r>
          </a:p>
          <a:p>
            <a:pPr>
              <a:buFontTx/>
              <a:buChar char="•"/>
            </a:pPr>
            <a:r>
              <a:rPr lang="en-US" altLang="en-US" smtClean="0"/>
              <a:t>  What happened to the person who had the position previously?</a:t>
            </a:r>
          </a:p>
          <a:p>
            <a:r>
              <a:rPr lang="en-US" altLang="en-US" smtClean="0"/>
              <a:t>Another important thing is to get a more detailed description of the job. You want to know exactly what you'll be doing, what's expected of you, how your performance will be measured (and how often). Take notes so that you can review them later. </a:t>
            </a:r>
          </a:p>
        </p:txBody>
      </p:sp>
    </p:spTree>
    <p:extLst>
      <p:ext uri="{BB962C8B-B14F-4D97-AF65-F5344CB8AC3E}">
        <p14:creationId xmlns:p14="http://schemas.microsoft.com/office/powerpoint/2010/main" val="3513058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9BAAD49E-CBA9-47C1-B9F0-54603C40BA9E}" type="slidenum">
              <a:rPr lang="en-US" altLang="en-US" sz="1300"/>
              <a:pPr/>
              <a:t>32</a:t>
            </a:fld>
            <a:endParaRPr lang="en-US" altLang="en-US" sz="13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Although you might have done a lot of company research, there will be information about the specific position that can only be gathered during the interview. The following is a (partial) list of questions. You can think of more. </a:t>
            </a:r>
          </a:p>
          <a:p>
            <a:pPr>
              <a:buFontTx/>
              <a:buChar char="•"/>
            </a:pPr>
            <a:r>
              <a:rPr lang="en-US" altLang="en-US" smtClean="0"/>
              <a:t>  What is it like to work for the group manager? </a:t>
            </a:r>
          </a:p>
          <a:p>
            <a:pPr>
              <a:buFontTx/>
              <a:buChar char="•"/>
            </a:pPr>
            <a:r>
              <a:rPr lang="en-US" altLang="en-US" smtClean="0"/>
              <a:t>  What's the corporate culture? The group culture? </a:t>
            </a:r>
          </a:p>
          <a:p>
            <a:pPr>
              <a:buFontTx/>
              <a:buChar char="•"/>
            </a:pPr>
            <a:r>
              <a:rPr lang="en-US" altLang="en-US" smtClean="0"/>
              <a:t>  The training and continuous education policy. </a:t>
            </a:r>
          </a:p>
          <a:p>
            <a:pPr>
              <a:buFontTx/>
              <a:buChar char="•"/>
            </a:pPr>
            <a:r>
              <a:rPr lang="en-US" altLang="en-US" smtClean="0"/>
              <a:t>  The group structure and prospects for advancement. </a:t>
            </a:r>
          </a:p>
          <a:p>
            <a:pPr>
              <a:buFontTx/>
              <a:buChar char="•"/>
            </a:pPr>
            <a:r>
              <a:rPr lang="en-US" altLang="en-US" smtClean="0"/>
              <a:t>  Turnover rate. </a:t>
            </a:r>
          </a:p>
          <a:p>
            <a:pPr>
              <a:buFontTx/>
              <a:buChar char="•"/>
            </a:pPr>
            <a:r>
              <a:rPr lang="en-US" altLang="en-US" smtClean="0"/>
              <a:t>  What happened to the person who had the position previously?</a:t>
            </a:r>
          </a:p>
          <a:p>
            <a:r>
              <a:rPr lang="en-US" altLang="en-US" smtClean="0"/>
              <a:t>Another important thing is to get a more detailed description of the job. You want to know exactly what you'll be doing, what's expected of you, how your performance will be measured (and how often). Take notes so that you can review them later. </a:t>
            </a:r>
          </a:p>
        </p:txBody>
      </p:sp>
    </p:spTree>
    <p:extLst>
      <p:ext uri="{BB962C8B-B14F-4D97-AF65-F5344CB8AC3E}">
        <p14:creationId xmlns:p14="http://schemas.microsoft.com/office/powerpoint/2010/main" val="366015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B610A7A4-8015-499A-9C28-0FC0A8DA9829}" type="slidenum">
              <a:rPr lang="en-US" altLang="en-US" sz="1300"/>
              <a:pPr/>
              <a:t>3</a:t>
            </a:fld>
            <a:endParaRPr lang="en-US" altLang="en-US" sz="1300"/>
          </a:p>
        </p:txBody>
      </p:sp>
      <p:sp>
        <p:nvSpPr>
          <p:cNvPr id="46083" name="Rectangle 6"/>
          <p:cNvSpPr>
            <a:spLocks noGrp="1" noRot="1" noChangeAspect="1" noChangeArrowheads="1" noTextEdit="1"/>
          </p:cNvSpPr>
          <p:nvPr>
            <p:ph type="sldImg"/>
          </p:nvPr>
        </p:nvSpPr>
        <p:spPr>
          <a:ln/>
        </p:spPr>
      </p:sp>
      <p:sp>
        <p:nvSpPr>
          <p:cNvPr id="46084"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700" smtClean="0"/>
              <a:t>What sort of interview can you expect? Although every interviewer has his own personal style, the number of major subdivisions is really quite small. We will  discuss all of the common ones now. </a:t>
            </a:r>
          </a:p>
          <a:p>
            <a:r>
              <a:rPr lang="en-US" altLang="en-US" sz="700" u="sng" smtClean="0"/>
              <a:t>Structured vs unstructured</a:t>
            </a:r>
            <a:r>
              <a:rPr lang="en-US" altLang="en-US" sz="700" smtClean="0"/>
              <a:t> </a:t>
            </a:r>
          </a:p>
          <a:p>
            <a:r>
              <a:rPr lang="en-US" altLang="en-US" sz="700" smtClean="0"/>
              <a:t>This may be the single most important difference between interviewers. A structured interview involves a list of questions, thought out in advance, and  used on all of the applicants. The implications are: </a:t>
            </a:r>
          </a:p>
          <a:p>
            <a:r>
              <a:rPr lang="en-US" altLang="en-US" sz="700" smtClean="0"/>
              <a:t>- That the interviewer is pretty well prepared for the interview, so you should be too;</a:t>
            </a:r>
          </a:p>
          <a:p>
            <a:r>
              <a:rPr lang="en-US" altLang="en-US" sz="700" smtClean="0"/>
              <a:t>- That if you have more than one interview, they might ALL be structured; and </a:t>
            </a:r>
          </a:p>
          <a:p>
            <a:r>
              <a:rPr lang="en-US" altLang="en-US" sz="700" smtClean="0"/>
              <a:t>- That all the applicants will be asked the same questions, so it will be harder for you to "stand out". </a:t>
            </a:r>
          </a:p>
          <a:p>
            <a:r>
              <a:rPr lang="en-US" altLang="en-US" sz="700" smtClean="0"/>
              <a:t>The unstructured interview has no list of questions. The interviewer will ask any questions that occur to him. Subsequent questions are determined mostly by previous answers. It is much easier to get into conversations and develop rapport during this kind of interview. In our experience, there are many more unstructured interviews than structured ones. We will come back to this later. </a:t>
            </a:r>
          </a:p>
          <a:p>
            <a:r>
              <a:rPr lang="en-US" altLang="en-US" sz="700" u="sng" smtClean="0"/>
              <a:t>Job skills vs. personality traits </a:t>
            </a:r>
          </a:p>
          <a:p>
            <a:r>
              <a:rPr lang="en-US" altLang="en-US" sz="700" smtClean="0"/>
              <a:t>Many interviews are a mix of these two topics, but in general, an interview by a peer will concern job skills, while an interview with a nontechnical manager will be more focussed on personality traits. Both of these areas are legitimate and important. For example: you interview for a job as a drafter/designer using a CAD (Computer Aided Design) system. You might be interviewed by: </a:t>
            </a:r>
          </a:p>
          <a:p>
            <a:r>
              <a:rPr lang="en-US" altLang="en-US" sz="700" smtClean="0"/>
              <a:t>- A design/drafter in the group;</a:t>
            </a:r>
          </a:p>
          <a:p>
            <a:r>
              <a:rPr lang="en-US" altLang="en-US" sz="700" smtClean="0"/>
              <a:t>- The functional manager of the design/drafting group; and</a:t>
            </a:r>
          </a:p>
          <a:p>
            <a:r>
              <a:rPr lang="en-US" altLang="en-US" sz="700" smtClean="0"/>
              <a:t>- The functional manager's boss. </a:t>
            </a:r>
          </a:p>
          <a:p>
            <a:r>
              <a:rPr lang="en-US" altLang="en-US" sz="700" smtClean="0"/>
              <a:t>The designer's assignment is to make sure that you are technically proficient with the CAD system used at the work site. It is possible to shade things and perhaps exaggerate a bit on the resume. It's much more difficult to fool someone with experience. Therefore, you should expect questions related to job skills. The group manager is probably still technically current, but he has non-technical concerns as well, such as how you as an individual will fit into an established and functioning group. You should therefore expect a mix of job skill and personality trait questions during the interview. The manager's boss probably doesn't know much about CAD, therefore, his concerns are primarily non-technical. You should expect that the vast majority of questions will be of the personality trait type. </a:t>
            </a:r>
          </a:p>
          <a:p>
            <a:r>
              <a:rPr lang="en-US" altLang="en-US" sz="700" u="sng" smtClean="0"/>
              <a:t>Interview formats</a:t>
            </a:r>
            <a:r>
              <a:rPr lang="en-US" altLang="en-US" sz="700" smtClean="0"/>
              <a:t> </a:t>
            </a:r>
          </a:p>
          <a:p>
            <a:r>
              <a:rPr lang="en-US" altLang="en-US" sz="700" smtClean="0"/>
              <a:t>In addition to the divisions in types of questions, there are several different kinds of interview formats that you might run into. </a:t>
            </a:r>
          </a:p>
          <a:p>
            <a:r>
              <a:rPr lang="en-US" altLang="en-US" sz="700" smtClean="0"/>
              <a:t>- The one-on-one interview. This is the most common type. It is a series of interviews with a series of single interviewers. </a:t>
            </a:r>
          </a:p>
          <a:p>
            <a:r>
              <a:rPr lang="en-US" altLang="en-US" sz="700" smtClean="0"/>
              <a:t>- The group interview. The candidate is interviewed by a panel, rather than an individual. This can be very intimidating. However, sometimes the group dynamics work in your favor. For example, a sympathetic individual on the panel can ask you questions that will show your knowledge to your advantage. Or, someone on the panel might partially answer some other panel member's question.  </a:t>
            </a:r>
          </a:p>
          <a:p>
            <a:r>
              <a:rPr lang="en-US" altLang="en-US" sz="700" smtClean="0"/>
              <a:t>- The technical seminar. This is usually a 30 minute seminar, and is a chance for you to show your technical and presentation skills. This will never be a surprise, so you will have plenty of time to prepare. No one expects you to give a 30 minute talk off the cuff. Remember: Talk about what you know well; </a:t>
            </a:r>
          </a:p>
          <a:p>
            <a:r>
              <a:rPr lang="en-US" altLang="en-US" sz="700" smtClean="0"/>
              <a:t>Do not talk "over the heads" of the audience. Aim low, for clarity;  Do not try to cram sixty minutes of material into thirty minutes. One transparency per five minutes is a good rule of thumb.</a:t>
            </a:r>
          </a:p>
        </p:txBody>
      </p:sp>
    </p:spTree>
    <p:extLst>
      <p:ext uri="{BB962C8B-B14F-4D97-AF65-F5344CB8AC3E}">
        <p14:creationId xmlns:p14="http://schemas.microsoft.com/office/powerpoint/2010/main" val="34172671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778D2B2B-8D2A-43F9-8BDE-7DCAF747B7AD}" type="slidenum">
              <a:rPr lang="en-US" altLang="en-US" sz="1300"/>
              <a:pPr/>
              <a:t>33</a:t>
            </a:fld>
            <a:endParaRPr lang="en-US" altLang="en-US" sz="13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Although you might have done a lot of company research, there will be information about the specific position that can only be gathered during the interview. The following is a (partial) list of questions. You can think of more. </a:t>
            </a:r>
          </a:p>
          <a:p>
            <a:pPr>
              <a:buFontTx/>
              <a:buChar char="•"/>
            </a:pPr>
            <a:r>
              <a:rPr lang="en-US" altLang="en-US" smtClean="0"/>
              <a:t>  What is it like to work for the group manager? </a:t>
            </a:r>
          </a:p>
          <a:p>
            <a:pPr>
              <a:buFontTx/>
              <a:buChar char="•"/>
            </a:pPr>
            <a:r>
              <a:rPr lang="en-US" altLang="en-US" smtClean="0"/>
              <a:t>  What's the corporate culture? The group culture? </a:t>
            </a:r>
          </a:p>
          <a:p>
            <a:pPr>
              <a:buFontTx/>
              <a:buChar char="•"/>
            </a:pPr>
            <a:r>
              <a:rPr lang="en-US" altLang="en-US" smtClean="0"/>
              <a:t>  The training and continuous education policy. </a:t>
            </a:r>
          </a:p>
          <a:p>
            <a:pPr>
              <a:buFontTx/>
              <a:buChar char="•"/>
            </a:pPr>
            <a:r>
              <a:rPr lang="en-US" altLang="en-US" smtClean="0"/>
              <a:t>  The group structure and prospects for advancement. </a:t>
            </a:r>
          </a:p>
          <a:p>
            <a:pPr>
              <a:buFontTx/>
              <a:buChar char="•"/>
            </a:pPr>
            <a:r>
              <a:rPr lang="en-US" altLang="en-US" smtClean="0"/>
              <a:t>  Turnover rate. </a:t>
            </a:r>
          </a:p>
          <a:p>
            <a:pPr>
              <a:buFontTx/>
              <a:buChar char="•"/>
            </a:pPr>
            <a:r>
              <a:rPr lang="en-US" altLang="en-US" smtClean="0"/>
              <a:t>  What happened to the person who had the position previously?</a:t>
            </a:r>
          </a:p>
          <a:p>
            <a:r>
              <a:rPr lang="en-US" altLang="en-US" smtClean="0"/>
              <a:t>Another important thing is to get a more detailed description of the job. You want to know exactly what you'll be doing, what's expected of you, how your performance will be measured (and how often). Take notes so that you can review them later. </a:t>
            </a:r>
          </a:p>
        </p:txBody>
      </p:sp>
    </p:spTree>
    <p:extLst>
      <p:ext uri="{BB962C8B-B14F-4D97-AF65-F5344CB8AC3E}">
        <p14:creationId xmlns:p14="http://schemas.microsoft.com/office/powerpoint/2010/main" val="1742866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A15EE36C-4483-40F2-8C22-0BC938B4E4BA}" type="slidenum">
              <a:rPr lang="en-US" altLang="en-US" sz="1300"/>
              <a:pPr/>
              <a:t>34</a:t>
            </a:fld>
            <a:endParaRPr lang="en-US" altLang="en-US" sz="13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z="1000" b="1" smtClean="0"/>
              <a:t>  Do not mention salary prematurely</a:t>
            </a:r>
            <a:r>
              <a:rPr lang="en-US" altLang="en-US" sz="1000" smtClean="0"/>
              <a:t> </a:t>
            </a:r>
          </a:p>
          <a:p>
            <a:r>
              <a:rPr lang="en-US" altLang="en-US" sz="1000" smtClean="0"/>
              <a:t>Sometimes the interviewers will mention salary early during the first interview. At this point, you must concentrate on finding out about the company and the job. Politely explain this to the interviewer. He won't mind. The time to discuss salary is when everyone thinks there is a good fit for the job. </a:t>
            </a:r>
          </a:p>
          <a:p>
            <a:pPr>
              <a:buFontTx/>
              <a:buChar char="•"/>
            </a:pPr>
            <a:r>
              <a:rPr lang="en-US" altLang="en-US" sz="1000" b="1" smtClean="0"/>
              <a:t>  Know beforehand what you are worth and how much you need </a:t>
            </a:r>
          </a:p>
          <a:p>
            <a:r>
              <a:rPr lang="en-US" altLang="en-US" sz="1000" smtClean="0"/>
              <a:t>This is part of your preparation. The prospective employer knows how much the job is worth to them. The questions are: Does their offer meet your minimum needs? and, Can you get significantly more money elsewhere? </a:t>
            </a:r>
          </a:p>
          <a:p>
            <a:pPr>
              <a:buFontTx/>
              <a:buChar char="•"/>
            </a:pPr>
            <a:r>
              <a:rPr lang="en-US" altLang="en-US" sz="1000" b="1" smtClean="0"/>
              <a:t>  Do not be the first one to mention a number </a:t>
            </a:r>
          </a:p>
          <a:p>
            <a:r>
              <a:rPr lang="en-US" altLang="en-US" sz="1000" smtClean="0"/>
              <a:t>A rule of thumb: the first party to mention a dollar figure loses the negotiation. Mentioning a number, if it's reasonable, tends to anchor the succeeding numbers, You will find yourself fighting for an extra 2% or 3%. Had the discussion started with a higher figure, it would have been anchored at the higher figure. </a:t>
            </a:r>
          </a:p>
          <a:p>
            <a:r>
              <a:rPr lang="en-US" altLang="en-US" sz="1000" smtClean="0"/>
              <a:t>If you are a serious candidate for the job, you will probably find yourself talking to a Human Resources person after all of your other interviews are finished. She (in my experience, HR people are usually women) will probably ask what your salary requirements are. Try not to answer directly. Instead, you might ask what the salary range is for the job. Be sure you know the job title. Do not provide a salary history. It is irrelevant to the current position. </a:t>
            </a:r>
          </a:p>
          <a:p>
            <a:pPr>
              <a:buFontTx/>
              <a:buChar char="•"/>
            </a:pPr>
            <a:r>
              <a:rPr lang="en-US" altLang="en-US" sz="1000" b="1" smtClean="0"/>
              <a:t>  Salary is not everything </a:t>
            </a:r>
          </a:p>
          <a:p>
            <a:r>
              <a:rPr lang="en-US" altLang="en-US" sz="1000" smtClean="0"/>
              <a:t>If the salary offer is low, but the job looks promising in other ways, get creative. Perhaps they can guarantee a raise in 6 months, regardless of job performance. If you're saving for college, maybe there's a company scholarship to be had. The HR people know about all of these resources and they will work with you in cases like these because your interests, their interests, and the company interests are aligned. And definitely don't forget about benefits. These can be a significant part of your compensation. </a:t>
            </a:r>
          </a:p>
        </p:txBody>
      </p:sp>
    </p:spTree>
    <p:extLst>
      <p:ext uri="{BB962C8B-B14F-4D97-AF65-F5344CB8AC3E}">
        <p14:creationId xmlns:p14="http://schemas.microsoft.com/office/powerpoint/2010/main" val="8656247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6D77F901-3CEB-401A-912C-1997BDB0ABA8}" type="slidenum">
              <a:rPr lang="en-US" altLang="en-US" sz="1300"/>
              <a:pPr/>
              <a:t>35</a:t>
            </a:fld>
            <a:endParaRPr lang="en-US" altLang="en-US" sz="13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b="1" smtClean="0"/>
              <a:t>  "What a relief. It's almost over!"</a:t>
            </a:r>
            <a:r>
              <a:rPr lang="en-US" altLang="en-US" smtClean="0"/>
              <a:t> </a:t>
            </a:r>
          </a:p>
          <a:p>
            <a:r>
              <a:rPr lang="en-US" altLang="en-US" smtClean="0"/>
              <a:t>Letting down your guard too early is a common mistake, especially if the interview has gone well, and you've established great rapport with the interviewer. In your mind, you're certain to get the job, or to the next round of interviews. You've done beautifully for 55 minutes ... and then you say something stupid. This more or less undoes all your good work, and it gives you no time to recover. Keep in mind the words of the great Yogi Berra (of the New York Yankees), “It's not over 'til it's over.”</a:t>
            </a:r>
          </a:p>
          <a:p>
            <a:pPr>
              <a:buFontTx/>
              <a:buChar char="•"/>
            </a:pPr>
            <a:r>
              <a:rPr lang="en-US" altLang="en-US" smtClean="0"/>
              <a:t> </a:t>
            </a:r>
            <a:r>
              <a:rPr lang="en-US" altLang="en-US" b="1" smtClean="0"/>
              <a:t>Lunch </a:t>
            </a:r>
          </a:p>
          <a:p>
            <a:r>
              <a:rPr lang="en-US" altLang="en-US" smtClean="0"/>
              <a:t>Table manners are high individual and personal. You might inadvertently impress someone ... but in a negative way. You might come be part of company lore as "the candidate that got an entire piece of pizza in his mouth at one time." Conversely, your highly correct table manners might be taken as an implied reproach to the other people at the table. </a:t>
            </a:r>
          </a:p>
          <a:p>
            <a:r>
              <a:rPr lang="en-US" altLang="en-US" smtClean="0"/>
              <a:t>Illegal subjects, like family matters, get discussed at lunch. If you don't enter into the conversation, especially when asked, you look antisocial. It's a no-win situation for the candidate. </a:t>
            </a:r>
          </a:p>
          <a:p>
            <a:r>
              <a:rPr lang="en-US" altLang="en-US" smtClean="0"/>
              <a:t>On the other hand, lunch is a way for your interviewers to get away from the constant interruptions of the workplace, and relax. This can give you insight into what they're really like. And, if you're reasonably good at conversation, this can be a very good time to build rapport.</a:t>
            </a:r>
          </a:p>
        </p:txBody>
      </p:sp>
    </p:spTree>
    <p:extLst>
      <p:ext uri="{BB962C8B-B14F-4D97-AF65-F5344CB8AC3E}">
        <p14:creationId xmlns:p14="http://schemas.microsoft.com/office/powerpoint/2010/main" val="27168983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62A4EB17-B05A-4C60-AF06-E792144CF7D8}" type="slidenum">
              <a:rPr lang="en-US" altLang="en-US" sz="1300"/>
              <a:pPr/>
              <a:t>36</a:t>
            </a:fld>
            <a:endParaRPr lang="en-US" altLang="en-US" sz="13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b="1" smtClean="0"/>
              <a:t>  Verify the next step</a:t>
            </a:r>
          </a:p>
          <a:p>
            <a:r>
              <a:rPr lang="en-US" altLang="en-US" smtClean="0"/>
              <a:t>They will call you within two days... or they will send a letter within a week, etc. </a:t>
            </a:r>
          </a:p>
          <a:p>
            <a:r>
              <a:rPr lang="en-US" altLang="en-US" smtClean="0"/>
              <a:t>Tell them that if you don't hear from them, you will contact them. Sometimes simple persistence is enough to get a job. </a:t>
            </a:r>
          </a:p>
          <a:p>
            <a:pPr>
              <a:buFontTx/>
              <a:buChar char="•"/>
            </a:pPr>
            <a:r>
              <a:rPr lang="en-US" altLang="en-US" b="1" smtClean="0"/>
              <a:t>  Say "Thank you", and smile. </a:t>
            </a:r>
          </a:p>
          <a:p>
            <a:pPr>
              <a:buFontTx/>
              <a:buChar char="•"/>
            </a:pPr>
            <a:r>
              <a:rPr lang="en-US" altLang="en-US" b="1" smtClean="0"/>
              <a:t>  Leave </a:t>
            </a:r>
          </a:p>
          <a:p>
            <a:r>
              <a:rPr lang="en-US" altLang="en-US" smtClean="0"/>
              <a:t>Before you make a mistake.</a:t>
            </a:r>
          </a:p>
        </p:txBody>
      </p:sp>
    </p:spTree>
    <p:extLst>
      <p:ext uri="{BB962C8B-B14F-4D97-AF65-F5344CB8AC3E}">
        <p14:creationId xmlns:p14="http://schemas.microsoft.com/office/powerpoint/2010/main" val="8493628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7E7B2E2B-5B3E-43E6-A87E-AECB60F8A93A}" type="slidenum">
              <a:rPr lang="en-US" altLang="en-US" sz="1300"/>
              <a:pPr/>
              <a:t>37</a:t>
            </a:fld>
            <a:endParaRPr lang="en-US" altLang="en-US" sz="13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b="1" smtClean="0"/>
              <a:t>  Write a Thank-You letter.</a:t>
            </a:r>
            <a:r>
              <a:rPr lang="en-US" altLang="en-US" smtClean="0"/>
              <a:t> </a:t>
            </a:r>
          </a:p>
          <a:p>
            <a:r>
              <a:rPr lang="en-US" altLang="en-US" smtClean="0"/>
              <a:t>This is now mandatory. Write to the main interviewer. If you were interviewed by more than one person, try to mention all of them by name. A good idea is to try to get a business card from everyone you speak to. </a:t>
            </a:r>
          </a:p>
          <a:p>
            <a:pPr>
              <a:buFontTx/>
              <a:buChar char="•"/>
            </a:pPr>
            <a:r>
              <a:rPr lang="en-US" altLang="en-US" b="1" smtClean="0"/>
              <a:t>  Debrief yourself. </a:t>
            </a:r>
          </a:p>
          <a:p>
            <a:r>
              <a:rPr lang="en-US" altLang="en-US" smtClean="0"/>
              <a:t>Think of this as a continuous improvement process. Any mistakes made in this interview should be corrected before the next one. </a:t>
            </a:r>
          </a:p>
          <a:p>
            <a:r>
              <a:rPr lang="en-US" altLang="en-US" smtClean="0"/>
              <a:t>Review the interview: Did you say anything that hurt your chances? What questions gave you trouble?</a:t>
            </a:r>
          </a:p>
        </p:txBody>
      </p:sp>
    </p:spTree>
    <p:extLst>
      <p:ext uri="{BB962C8B-B14F-4D97-AF65-F5344CB8AC3E}">
        <p14:creationId xmlns:p14="http://schemas.microsoft.com/office/powerpoint/2010/main" val="41010261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29A34496-6348-4698-9A4C-5A8752A2A3E9}" type="slidenum">
              <a:rPr lang="en-US" altLang="en-US" sz="1300"/>
              <a:pPr/>
              <a:t>40</a:t>
            </a:fld>
            <a:endParaRPr lang="en-US" altLang="en-US" sz="13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seminar is too short to be complete. There is a wealth of material out there. Here are a few books that I have found to be useful in preparing for an interview. </a:t>
            </a:r>
          </a:p>
          <a:p>
            <a:pPr>
              <a:buFontTx/>
              <a:buChar char="•"/>
            </a:pPr>
            <a:r>
              <a:rPr lang="en-US" altLang="en-US" b="1" smtClean="0"/>
              <a:t>  "Get Hired!", by Paul Green, Bard Books, Inc. ISBN 1-885167-14-8. </a:t>
            </a:r>
          </a:p>
          <a:p>
            <a:r>
              <a:rPr lang="en-US" altLang="en-US" smtClean="0"/>
              <a:t>This offers detailed interviewing advice, as well as material on other parts of the job search. It is the main source of material for this seminar. </a:t>
            </a:r>
          </a:p>
          <a:p>
            <a:pPr>
              <a:buFontTx/>
              <a:buChar char="•"/>
            </a:pPr>
            <a:r>
              <a:rPr lang="en-US" altLang="en-US" b="1" smtClean="0"/>
              <a:t>  "Engineer's Guide to Lifelong Employability“, IEEE Press. ISBN 0-87942-314-5.</a:t>
            </a:r>
            <a:r>
              <a:rPr lang="en-US" altLang="en-US" smtClean="0"/>
              <a:t> </a:t>
            </a:r>
          </a:p>
          <a:p>
            <a:r>
              <a:rPr lang="en-US" altLang="en-US" smtClean="0"/>
              <a:t>Published by the IEEE. This is a short, general guide to job hunting for engineers. It contains much of what we know about mounting an effective job search. It is well written, and short enough to get through in one or two sittings. </a:t>
            </a:r>
          </a:p>
          <a:p>
            <a:pPr>
              <a:buFontTx/>
              <a:buChar char="•"/>
            </a:pPr>
            <a:r>
              <a:rPr lang="en-US" altLang="en-US" smtClean="0"/>
              <a:t>  "</a:t>
            </a:r>
            <a:r>
              <a:rPr lang="en-US" altLang="en-US" b="1" smtClean="0"/>
              <a:t>What Color Is Your Parachute?", by Richard Bolles, Ten Speed Press. ISBN 0-89815-633-5 </a:t>
            </a:r>
          </a:p>
          <a:p>
            <a:r>
              <a:rPr lang="en-US" altLang="en-US" smtClean="0"/>
              <a:t>This book calls itself, "A practical manual for job-hunters and career changers," and it is. It has a great deal of good information on career planning, life planning, and job hunting.</a:t>
            </a:r>
          </a:p>
        </p:txBody>
      </p:sp>
    </p:spTree>
    <p:extLst>
      <p:ext uri="{BB962C8B-B14F-4D97-AF65-F5344CB8AC3E}">
        <p14:creationId xmlns:p14="http://schemas.microsoft.com/office/powerpoint/2010/main" val="1807101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68F8E4FB-E6F0-45FA-AA9D-141F858E56BF}" type="slidenum">
              <a:rPr lang="en-US" altLang="en-US" sz="1300"/>
              <a:pPr/>
              <a:t>5</a:t>
            </a:fld>
            <a:endParaRPr lang="en-US" altLang="en-US" sz="1300"/>
          </a:p>
        </p:txBody>
      </p:sp>
      <p:sp>
        <p:nvSpPr>
          <p:cNvPr id="47107" name="Rectangle 6"/>
          <p:cNvSpPr>
            <a:spLocks noGrp="1" noRot="1" noChangeAspect="1" noChangeArrowheads="1" noTextEdit="1"/>
          </p:cNvSpPr>
          <p:nvPr>
            <p:ph type="sldImg"/>
          </p:nvPr>
        </p:nvSpPr>
        <p:spPr>
          <a:ln/>
        </p:spPr>
      </p:sp>
      <p:sp>
        <p:nvSpPr>
          <p:cNvPr id="47108"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700" smtClean="0"/>
              <a:t>Although it doesn't show directly, preparation is 90% of a successful interview.  Think of an iceberg ...  As was covered above, there are two different topic areas for questions: skill and personality; and the interviewers might have questions written beforehand or not. Every interviewer has a different personal style. How to prepare for them all? You don't really have to, as we shall see. </a:t>
            </a:r>
          </a:p>
          <a:p>
            <a:r>
              <a:rPr lang="en-US" altLang="en-US" sz="700" smtClean="0"/>
              <a:t>Interviews "by instance" </a:t>
            </a:r>
          </a:p>
          <a:p>
            <a:r>
              <a:rPr lang="en-US" altLang="en-US" sz="700" smtClean="0"/>
              <a:t>This is a particularly nasty interview style where most of the questions are of the form: "Tell me about a time when ..." </a:t>
            </a:r>
          </a:p>
          <a:p>
            <a:r>
              <a:rPr lang="en-US" altLang="en-US" sz="700" smtClean="0"/>
              <a:t>An example of this might be: "Tell me about a time when you solved a conflict between members of your team." In other words, every question asks you to provide an example from your past. This style has the following properties: </a:t>
            </a:r>
          </a:p>
          <a:p>
            <a:r>
              <a:rPr lang="en-US" altLang="en-US" sz="700" smtClean="0"/>
              <a:t> - It is the hardest to prepare for, especially if the interview is structured.</a:t>
            </a:r>
          </a:p>
          <a:p>
            <a:r>
              <a:rPr lang="en-US" altLang="en-US" sz="700" smtClean="0"/>
              <a:t> - Questions about your weaknesses will be asked, along with questions about your strengths. These so-called "negative questions" are the most difficult to answer. For instance, the previous example question could be changed to: "Tell me about a time when you failed to solve a conflict between members of your team." </a:t>
            </a:r>
          </a:p>
          <a:p>
            <a:r>
              <a:rPr lang="en-US" altLang="en-US" sz="700" smtClean="0"/>
              <a:t>Preparing for this type of interview will prepare you for any type of interview. Self-preparation has two phases. </a:t>
            </a:r>
          </a:p>
          <a:p>
            <a:r>
              <a:rPr lang="en-US" altLang="en-US" sz="700" smtClean="0"/>
              <a:t>Self assessment </a:t>
            </a:r>
          </a:p>
          <a:p>
            <a:r>
              <a:rPr lang="en-US" altLang="en-US" sz="700" smtClean="0"/>
              <a:t>This can and should be done during career planning. In general, this is a search for an intersection of the following three areas: </a:t>
            </a:r>
          </a:p>
          <a:p>
            <a:r>
              <a:rPr lang="en-US" altLang="en-US" sz="700" smtClean="0"/>
              <a:t>What you are good at. </a:t>
            </a:r>
          </a:p>
          <a:p>
            <a:r>
              <a:rPr lang="en-US" altLang="en-US" sz="700" smtClean="0"/>
              <a:t>What you like to do. </a:t>
            </a:r>
          </a:p>
          <a:p>
            <a:r>
              <a:rPr lang="en-US" altLang="en-US" sz="700" smtClean="0"/>
              <a:t>In what kind of a workplace you are most comfortable. </a:t>
            </a:r>
          </a:p>
          <a:p>
            <a:r>
              <a:rPr lang="en-US" altLang="en-US" sz="700" smtClean="0"/>
              <a:t>There are many career planning books. In one way or another, they should all try to answer these questions. We recommend the venerable "What Color Is Your Parachute?" by Richard Bowles. It has been around for more than 25 years, and is updated annually. </a:t>
            </a:r>
          </a:p>
          <a:p>
            <a:r>
              <a:rPr lang="en-US" altLang="en-US" sz="700" smtClean="0"/>
              <a:t>Preparation of "instances". </a:t>
            </a:r>
          </a:p>
          <a:p>
            <a:r>
              <a:rPr lang="en-US" altLang="en-US" sz="700" smtClean="0"/>
              <a:t>This preparation must be added because we're preparing for an interview that demands examples from your past. Oddly enough, collecting significant experiences is also the basis for standard self assessment. However, the emphasis is different. This will be explained in more detail at a later stage. </a:t>
            </a:r>
          </a:p>
          <a:p>
            <a:r>
              <a:rPr lang="en-US" altLang="en-US" sz="700" smtClean="0"/>
              <a:t>It is our contention that career planning (and self assessment) will help at every stage of the job search. This is a specific example of how it helps prepare for an interview. </a:t>
            </a:r>
          </a:p>
          <a:p>
            <a:r>
              <a:rPr lang="en-US" altLang="en-US" sz="700" smtClean="0"/>
              <a:t>A one-minute professional autobiography </a:t>
            </a:r>
          </a:p>
          <a:p>
            <a:r>
              <a:rPr lang="en-US" altLang="en-US" sz="700" smtClean="0"/>
              <a:t>This is easy and it will help at the beginning of the interview. Include a subset of what's on your resume. Do not get bogged down in detail. You are trying to give the listener a sense of who you are and what you're looking for. This is also useful during a job hunt when you meet a contact. The one-minute speech will give him an idea of what to look for on your behalf, without becoming a major investment of his time. </a:t>
            </a:r>
          </a:p>
          <a:p>
            <a:r>
              <a:rPr lang="en-US" altLang="en-US" sz="700" smtClean="0"/>
              <a:t>Company Research </a:t>
            </a:r>
          </a:p>
          <a:p>
            <a:r>
              <a:rPr lang="en-US" altLang="en-US" sz="700" smtClean="0"/>
              <a:t>After all, you want a reasonable chance of getting a job in the right place. </a:t>
            </a:r>
          </a:p>
          <a:p>
            <a:r>
              <a:rPr lang="en-US" altLang="en-US" sz="700" smtClean="0"/>
              <a:t>Salary research </a:t>
            </a:r>
          </a:p>
          <a:p>
            <a:r>
              <a:rPr lang="en-US" altLang="en-US" sz="700" smtClean="0"/>
              <a:t>The remainder of this seminar will touch on all of these subjects except the autobiography. (There is not much else to say about it.) </a:t>
            </a:r>
          </a:p>
        </p:txBody>
      </p:sp>
    </p:spTree>
    <p:extLst>
      <p:ext uri="{BB962C8B-B14F-4D97-AF65-F5344CB8AC3E}">
        <p14:creationId xmlns:p14="http://schemas.microsoft.com/office/powerpoint/2010/main" val="763297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49906233-E67F-4FF2-8A59-F3EC38B18551}" type="slidenum">
              <a:rPr lang="en-US" altLang="en-US" sz="1300"/>
              <a:pPr/>
              <a:t>6</a:t>
            </a:fld>
            <a:endParaRPr lang="en-US" altLang="en-US" sz="13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700" smtClean="0"/>
              <a:t>Although it doesn't show directly, preparation is 90% of a successful interview.  Think of an iceberg ...  As was covered above, there are two different topic areas for questions: skill and personality; and the interviewers might have questions written beforehand or not. Every interviewer has a different personal style. How to prepare for them all? You don't really have to, as we shall see. </a:t>
            </a:r>
          </a:p>
          <a:p>
            <a:r>
              <a:rPr lang="en-US" altLang="en-US" sz="700" smtClean="0"/>
              <a:t>Interviews "by instance" </a:t>
            </a:r>
          </a:p>
          <a:p>
            <a:r>
              <a:rPr lang="en-US" altLang="en-US" sz="700" smtClean="0"/>
              <a:t>This is a particularly nasty interview style where most of the questions are of the form: "Tell me about a time when ..." </a:t>
            </a:r>
          </a:p>
          <a:p>
            <a:r>
              <a:rPr lang="en-US" altLang="en-US" sz="700" smtClean="0"/>
              <a:t>An example of this might be: "Tell me about a time when you solved a conflict between members of your team." In other words, every question asks you to provide an example from your past. This style has the following properties: </a:t>
            </a:r>
          </a:p>
          <a:p>
            <a:r>
              <a:rPr lang="en-US" altLang="en-US" sz="700" smtClean="0"/>
              <a:t> - It is the hardest to prepare for, especially if the interview is structured.</a:t>
            </a:r>
          </a:p>
          <a:p>
            <a:r>
              <a:rPr lang="en-US" altLang="en-US" sz="700" smtClean="0"/>
              <a:t> - Questions about your weaknesses will be asked, along with questions about your strengths. These so-called "negative questions" are the most difficult to answer. For instance, the previous example question could be changed to: "Tell me about a time when you failed to solve a conflict between members of your team." </a:t>
            </a:r>
          </a:p>
          <a:p>
            <a:r>
              <a:rPr lang="en-US" altLang="en-US" sz="700" smtClean="0"/>
              <a:t>Preparing for this type of interview will prepare you for any type of interview. Self-preparation has two phases. </a:t>
            </a:r>
          </a:p>
          <a:p>
            <a:r>
              <a:rPr lang="en-US" altLang="en-US" sz="700" smtClean="0"/>
              <a:t>Self assessment </a:t>
            </a:r>
          </a:p>
          <a:p>
            <a:r>
              <a:rPr lang="en-US" altLang="en-US" sz="700" smtClean="0"/>
              <a:t>This can and should be done during career planning. In general, this is a search for an intersection of the following three areas: </a:t>
            </a:r>
          </a:p>
          <a:p>
            <a:r>
              <a:rPr lang="en-US" altLang="en-US" sz="700" smtClean="0"/>
              <a:t>What you are good at. </a:t>
            </a:r>
          </a:p>
          <a:p>
            <a:r>
              <a:rPr lang="en-US" altLang="en-US" sz="700" smtClean="0"/>
              <a:t>What you like to do. </a:t>
            </a:r>
          </a:p>
          <a:p>
            <a:r>
              <a:rPr lang="en-US" altLang="en-US" sz="700" smtClean="0"/>
              <a:t>In what kind of a workplace you are most comfortable. </a:t>
            </a:r>
          </a:p>
          <a:p>
            <a:r>
              <a:rPr lang="en-US" altLang="en-US" sz="700" smtClean="0"/>
              <a:t>There are many career planning books. In one way or another, they should all try to answer these questions. We recommend the venerable "What Color Is Your Parachute?" by Richard Bowles. It has been around for more than 25 years, and is updated annually. </a:t>
            </a:r>
          </a:p>
          <a:p>
            <a:r>
              <a:rPr lang="en-US" altLang="en-US" sz="700" smtClean="0"/>
              <a:t>Preparation of "instances". </a:t>
            </a:r>
          </a:p>
          <a:p>
            <a:r>
              <a:rPr lang="en-US" altLang="en-US" sz="700" smtClean="0"/>
              <a:t>This preparation must be added because we're preparing for an interview that demands examples from your past. Oddly enough, collecting significant experiences is also the basis for standard self assessment. However, the emphasis is different. This will be explained in more detail at a later stage. </a:t>
            </a:r>
          </a:p>
          <a:p>
            <a:r>
              <a:rPr lang="en-US" altLang="en-US" sz="700" smtClean="0"/>
              <a:t>It is our contention that career planning (and self assessment) will help at every stage of the job search. This is a specific example of how it helps prepare for an interview. </a:t>
            </a:r>
          </a:p>
          <a:p>
            <a:r>
              <a:rPr lang="en-US" altLang="en-US" sz="700" smtClean="0"/>
              <a:t>A one-minute professional autobiography </a:t>
            </a:r>
          </a:p>
          <a:p>
            <a:r>
              <a:rPr lang="en-US" altLang="en-US" sz="700" smtClean="0"/>
              <a:t>This is easy and it will help at the beginning of the interview. Include a subset of what's on your resume. Do not get bogged down in detail. You are trying to give the listener a sense of who you are and what you're looking for. This is also useful during a job hunt when you meet a contact. The one-minute speech will give him an idea of what to look for on your behalf, without becoming a major investment of his time. </a:t>
            </a:r>
          </a:p>
          <a:p>
            <a:r>
              <a:rPr lang="en-US" altLang="en-US" sz="700" smtClean="0"/>
              <a:t>Company Research </a:t>
            </a:r>
          </a:p>
          <a:p>
            <a:r>
              <a:rPr lang="en-US" altLang="en-US" sz="700" smtClean="0"/>
              <a:t>After all, you want a reasonable chance of getting a job in the right place. </a:t>
            </a:r>
          </a:p>
          <a:p>
            <a:r>
              <a:rPr lang="en-US" altLang="en-US" sz="700" smtClean="0"/>
              <a:t>Salary research </a:t>
            </a:r>
          </a:p>
          <a:p>
            <a:r>
              <a:rPr lang="en-US" altLang="en-US" sz="700" smtClean="0"/>
              <a:t>The remainder of this seminar will touch on all of these subjects except the autobiography. (There is not much else to say about it.) </a:t>
            </a:r>
          </a:p>
        </p:txBody>
      </p:sp>
    </p:spTree>
    <p:extLst>
      <p:ext uri="{BB962C8B-B14F-4D97-AF65-F5344CB8AC3E}">
        <p14:creationId xmlns:p14="http://schemas.microsoft.com/office/powerpoint/2010/main" val="811659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586802E9-CAE5-4A13-A0D5-08F51165B18B}" type="slidenum">
              <a:rPr lang="en-US" altLang="en-US" sz="1300"/>
              <a:pPr/>
              <a:t>7</a:t>
            </a:fld>
            <a:endParaRPr lang="en-US" altLang="en-US" sz="1300"/>
          </a:p>
        </p:txBody>
      </p:sp>
      <p:sp>
        <p:nvSpPr>
          <p:cNvPr id="49155" name="Rectangle 4"/>
          <p:cNvSpPr>
            <a:spLocks noGrp="1" noRot="1" noChangeAspect="1" noChangeArrowheads="1" noTextEdit="1"/>
          </p:cNvSpPr>
          <p:nvPr>
            <p:ph type="sldImg"/>
          </p:nvPr>
        </p:nvSpPr>
        <p:spPr>
          <a:ln/>
        </p:spPr>
      </p:sp>
      <p:sp>
        <p:nvSpPr>
          <p:cNvPr id="49156"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800" smtClean="0"/>
              <a:t>Interview preparation starts with self assessment. Although self assessment properly belongs to the "career planning" category, it is the foundation that helps throughout the job search. </a:t>
            </a:r>
          </a:p>
          <a:p>
            <a:r>
              <a:rPr lang="en-US" altLang="en-US" sz="800" smtClean="0"/>
              <a:t>As was mentioned before, there are three basic questions that relate to what you're good at, what you like to do, and what kind of working environment appeals to you.</a:t>
            </a:r>
          </a:p>
          <a:p>
            <a:r>
              <a:rPr lang="en-US" altLang="en-US" sz="800" smtClean="0"/>
              <a:t>The implicit assumption here is that what you're good at is the same as what you like to do. In general, this is true. </a:t>
            </a:r>
          </a:p>
          <a:p>
            <a:r>
              <a:rPr lang="en-US" altLang="en-US" sz="800" smtClean="0"/>
              <a:t>What you can do </a:t>
            </a:r>
          </a:p>
          <a:p>
            <a:r>
              <a:rPr lang="en-US" altLang="en-US" sz="800" smtClean="0"/>
              <a:t>So what can you do? Probably more than you think. There are two general types of job skills: </a:t>
            </a:r>
          </a:p>
          <a:p>
            <a:r>
              <a:rPr lang="en-US" altLang="en-US" sz="800" smtClean="0"/>
              <a:t> - Your technical skills. These are specific to your job history. Examples would be the ability to use a particular computer drafting package, the ability to type 75 words per minute, and the ability to read a circuit diagram.  </a:t>
            </a:r>
          </a:p>
          <a:p>
            <a:r>
              <a:rPr lang="en-US" altLang="en-US" sz="800" smtClean="0"/>
              <a:t> - Your transferable skills. These are generic skills that will help anywhere. Examples of transferable skills are the ability to negotiate, the ability to teach, and the ability to make and follow a schedule. </a:t>
            </a:r>
          </a:p>
          <a:p>
            <a:r>
              <a:rPr lang="en-US" altLang="en-US" sz="800" smtClean="0"/>
              <a:t>Some of these skills will be complex, but many will be very simple; so simple that they are often overlooked. Don't make that mistake. Dissect your previous job duties until all of the skills are evident. Again, a good career planning book will be a big help. These books have lists of skills, and exercises to reveal these skills in your work history. </a:t>
            </a:r>
          </a:p>
          <a:p>
            <a:r>
              <a:rPr lang="en-US" altLang="en-US" sz="800" smtClean="0"/>
              <a:t> What do you like to do? </a:t>
            </a:r>
          </a:p>
          <a:p>
            <a:r>
              <a:rPr lang="en-US" altLang="en-US" sz="800" smtClean="0"/>
              <a:t>Again, this is the province of career planning, and there are books to help. Because we are primarily engineers and technical types, we already know what we like to do. Hopefully, we are also good at it.  However, there is a chance that some of you just drifted into engineering by chance. It may be that there is an entirely different line of work that would give you more job satisfaction. Although this might not be common, don't completely discount the possibility. </a:t>
            </a:r>
          </a:p>
          <a:p>
            <a:r>
              <a:rPr lang="en-US" altLang="en-US" sz="800" smtClean="0"/>
              <a:t>In what kind of work environment are you at your best? </a:t>
            </a:r>
          </a:p>
          <a:p>
            <a:r>
              <a:rPr lang="en-US" altLang="en-US" sz="800" smtClean="0"/>
              <a:t>This is a difficult question to answer honestly. In the first place, the phrase, "at your best," is somewhat vague. Does it mean "most productive," or "most comfortable?" In the second place, there are cultural biases to contend with. At the present time, western culture professes to admire the entrepreneur. Even if you work in a larger company, popular writers urge you to become "entrepreneurs." However, not everyone is psychologically suited to such a role. The question of preferred environment goes right to:</a:t>
            </a:r>
          </a:p>
          <a:p>
            <a:r>
              <a:rPr lang="en-US" altLang="en-US" sz="800" smtClean="0"/>
              <a:t>What type of person you are; and </a:t>
            </a:r>
          </a:p>
          <a:p>
            <a:r>
              <a:rPr lang="en-US" altLang="en-US" sz="800" smtClean="0"/>
              <a:t>What are your core values. </a:t>
            </a:r>
          </a:p>
          <a:p>
            <a:r>
              <a:rPr lang="en-US" altLang="en-US" sz="800" smtClean="0"/>
              <a:t>These are things you must know before the interview. Examples of these traits and values: </a:t>
            </a:r>
          </a:p>
          <a:p>
            <a:r>
              <a:rPr lang="en-US" altLang="en-US" sz="800" smtClean="0"/>
              <a:t>optimistic vs. pessimistic, shy vs. gregarious, self-directed vs. managed, tense vs. relaxed,  </a:t>
            </a:r>
          </a:p>
          <a:p>
            <a:r>
              <a:rPr lang="en-US" altLang="en-US" sz="800" smtClean="0"/>
              <a:t>detail oriented vs. "big picture" oriented, structured vs. chaotic. </a:t>
            </a:r>
          </a:p>
          <a:p>
            <a:r>
              <a:rPr lang="en-US" altLang="en-US" sz="800" smtClean="0"/>
              <a:t>The moral here is: "Know thyself." This will stop you from getting a job for which you may be technically well suited, but end up miserable because the job environment and company culture are incompatible with your personal preferences and needs. </a:t>
            </a:r>
          </a:p>
        </p:txBody>
      </p:sp>
    </p:spTree>
    <p:extLst>
      <p:ext uri="{BB962C8B-B14F-4D97-AF65-F5344CB8AC3E}">
        <p14:creationId xmlns:p14="http://schemas.microsoft.com/office/powerpoint/2010/main" val="3546677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5FC657C2-13BF-457E-B141-9602F51504B7}" type="slidenum">
              <a:rPr lang="en-US" altLang="en-US" sz="1300"/>
              <a:pPr/>
              <a:t>8</a:t>
            </a:fld>
            <a:endParaRPr lang="en-US" altLang="en-US" sz="1300"/>
          </a:p>
        </p:txBody>
      </p:sp>
      <p:sp>
        <p:nvSpPr>
          <p:cNvPr id="50179" name="Rectangle 4"/>
          <p:cNvSpPr>
            <a:spLocks noGrp="1" noRot="1" noChangeAspect="1" noChangeArrowheads="1" noTextEdit="1"/>
          </p:cNvSpPr>
          <p:nvPr>
            <p:ph type="sldImg"/>
          </p:nvPr>
        </p:nvSpPr>
        <p:spPr>
          <a:ln/>
        </p:spPr>
      </p:sp>
      <p:sp>
        <p:nvSpPr>
          <p:cNvPr id="50180"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This is the part where you gather stories to highlight your skills and values. This will serve to differentiate you from the other candidates. </a:t>
            </a:r>
          </a:p>
          <a:p>
            <a:r>
              <a:rPr lang="en-US" altLang="en-US" sz="1000" smtClean="0"/>
              <a:t>1. Gather experiences that have been important in your development.  Your experience, both in and out of the workplace, have made you the person you are today. During self-assessment, you identified your important skills and values.  Identify the experiences that have been significant in your professional development. It is not necessary to have a different story for each skill and value. One story can illustrate many skills. Roughly, try for about 15 stories. </a:t>
            </a:r>
          </a:p>
          <a:p>
            <a:r>
              <a:rPr lang="en-US" altLang="en-US" sz="1000" smtClean="0"/>
              <a:t>2. Make these experiences into stories.  Follow the rules of drama (or TV sitcoms) for the structure of each story. A good story contains the following elements, in the following order: </a:t>
            </a:r>
          </a:p>
          <a:p>
            <a:pPr>
              <a:buFontTx/>
              <a:buChar char="-"/>
            </a:pPr>
            <a:r>
              <a:rPr lang="en-US" altLang="en-US" sz="1000" smtClean="0"/>
              <a:t> A situation with a problem, and the potential for conflict of some type.  Describe the situation, and the problem to be surmounted. "Conflict" does not necessarily mean conflict between people; it could, for example, be a conflict between schedule and available resources. </a:t>
            </a:r>
          </a:p>
          <a:p>
            <a:pPr>
              <a:buFontTx/>
              <a:buChar char="-"/>
            </a:pPr>
            <a:r>
              <a:rPr lang="en-US" altLang="en-US" sz="1000" smtClean="0"/>
              <a:t> The actions taken by the main character (you) to solve the problem.  This is your story. What did you do that made a difference in this situation? Be careful to balance your contribution with those of others around you. You must avoid both minimizing your accomplishments and the appearance of arrogance. </a:t>
            </a:r>
          </a:p>
          <a:p>
            <a:pPr>
              <a:buFontTx/>
              <a:buChar char="-"/>
            </a:pPr>
            <a:r>
              <a:rPr lang="en-US" altLang="en-US" sz="1000" smtClean="0"/>
              <a:t> The resolution.  How did the situation resolve itself? Note that instructive failures should be included as long as the story illustrates personal growth or achievement of some sort.Instructive failures will also help to answer "negative questions". More on that later. Be careful though, your story must be interesting, as well as instructive, or you will put the interviewer to sleep.</a:t>
            </a:r>
          </a:p>
          <a:p>
            <a:pPr>
              <a:buFontTx/>
              <a:buChar char="-"/>
            </a:pPr>
            <a:r>
              <a:rPr lang="en-US" altLang="en-US" sz="1000" smtClean="0"/>
              <a:t> Append a moral, or a "lesson learned“.  This additional feature will add a lot of power to your story. It concentrates the interviewer's mind on the point of the story and therefore highlights your professional improvement. Be sure that the lesson learned connects to the skill that interviewer was asking about.  No one is minimizing the amount of work this involves. However, this kind of preparation has other rewards. You might discover a personal weakness that can be corrected, or a hidden strength. It will also help to calm you during the interview, much like being well-prepared for an exam. </a:t>
            </a:r>
          </a:p>
        </p:txBody>
      </p:sp>
    </p:spTree>
    <p:extLst>
      <p:ext uri="{BB962C8B-B14F-4D97-AF65-F5344CB8AC3E}">
        <p14:creationId xmlns:p14="http://schemas.microsoft.com/office/powerpoint/2010/main" val="3013299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3D2A0B99-3C62-4FFB-80CD-4AE198E94223}" type="slidenum">
              <a:rPr lang="en-US" altLang="en-US" sz="1300"/>
              <a:pPr/>
              <a:t>9</a:t>
            </a:fld>
            <a:endParaRPr lang="en-US" altLang="en-US" sz="13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The clichéd negative question is, "What's your greatest weakness?" The equally clichéd answer is, "Some people think that I'm too much of a perfectionist." Try not to use it; interviewers also know the clichés. </a:t>
            </a:r>
          </a:p>
          <a:p>
            <a:endParaRPr lang="en-US" altLang="en-US" sz="1000" smtClean="0"/>
          </a:p>
          <a:p>
            <a:r>
              <a:rPr lang="en-US" altLang="en-US" sz="1000" smtClean="0"/>
              <a:t>Requests for negative information.  These are the toughest questions to answer because they ask you to reveal your own imperfections. Interviewers tend to give the answers to these questions more importance than usual. This is because the interviewer expects the candidate to accentuate the positive. Any mention of the negative is taken as truth. Negative questions are a legitimate part of any interview, so you must learn to cope with them. However ... </a:t>
            </a:r>
          </a:p>
          <a:p>
            <a:endParaRPr lang="en-US" altLang="en-US" sz="1000" smtClean="0"/>
          </a:p>
          <a:p>
            <a:r>
              <a:rPr lang="en-US" altLang="en-US" sz="1000" smtClean="0"/>
              <a:t>Some negative questions are not legitimate. If a question sounds strange, it's probably a good indication that there's a trap in it. </a:t>
            </a:r>
          </a:p>
          <a:p>
            <a:r>
              <a:rPr lang="en-US" altLang="en-US" sz="1000" smtClean="0"/>
              <a:t>1. If the interviewer advances some strange theory, and then asks for your opinion.  An example would be, "Former athletes make the best salesmen, don't you think?" If you're not a member of the favored group, you will find yourself fighting a difficult battle with the interviewer. This is NOT how you want the interview to progress. On the other hand, if the interviewer would be your boss, you probably don't want the job anyway. </a:t>
            </a:r>
          </a:p>
          <a:p>
            <a:r>
              <a:rPr lang="en-US" altLang="en-US" sz="1000" smtClean="0"/>
              <a:t>2. If the interviewer poses a difficult hypothetical question.  An example would be, "What would you do if you found that your friend was using sick days as vacation?" No matter how you answer this, you will not look very good. </a:t>
            </a:r>
          </a:p>
          <a:p>
            <a:r>
              <a:rPr lang="en-US" altLang="en-US" sz="1000" smtClean="0"/>
              <a:t>3. Illegal questions.  There are some topics that an interviewer is (by law) not supposed to ask. However, the way that you answer, or don't answer, will count for a lot. This type of question will be considered separately. </a:t>
            </a:r>
          </a:p>
        </p:txBody>
      </p:sp>
    </p:spTree>
    <p:extLst>
      <p:ext uri="{BB962C8B-B14F-4D97-AF65-F5344CB8AC3E}">
        <p14:creationId xmlns:p14="http://schemas.microsoft.com/office/powerpoint/2010/main" val="2335760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500">
                <a:solidFill>
                  <a:schemeClr val="tx1"/>
                </a:solidFill>
                <a:latin typeface="Times New Roman" panose="02020603050405020304" pitchFamily="18" charset="0"/>
              </a:defRPr>
            </a:lvl1pPr>
            <a:lvl2pPr marL="742950" indent="-285750" defTabSz="920750">
              <a:defRPr sz="500">
                <a:solidFill>
                  <a:schemeClr val="tx1"/>
                </a:solidFill>
                <a:latin typeface="Times New Roman" panose="02020603050405020304" pitchFamily="18" charset="0"/>
              </a:defRPr>
            </a:lvl2pPr>
            <a:lvl3pPr marL="1143000" indent="-228600" defTabSz="920750">
              <a:defRPr sz="500">
                <a:solidFill>
                  <a:schemeClr val="tx1"/>
                </a:solidFill>
                <a:latin typeface="Times New Roman" panose="02020603050405020304" pitchFamily="18" charset="0"/>
              </a:defRPr>
            </a:lvl3pPr>
            <a:lvl4pPr marL="1600200" indent="-228600" defTabSz="920750">
              <a:defRPr sz="500">
                <a:solidFill>
                  <a:schemeClr val="tx1"/>
                </a:solidFill>
                <a:latin typeface="Times New Roman" panose="02020603050405020304" pitchFamily="18" charset="0"/>
              </a:defRPr>
            </a:lvl4pPr>
            <a:lvl5pPr marL="2057400" indent="-228600" defTabSz="920750">
              <a:defRPr sz="500">
                <a:solidFill>
                  <a:schemeClr val="tx1"/>
                </a:solidFill>
                <a:latin typeface="Times New Roman" panose="02020603050405020304" pitchFamily="18" charset="0"/>
              </a:defRPr>
            </a:lvl5pPr>
            <a:lvl6pPr marL="2514600" indent="-228600" defTabSz="92075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defTabSz="92075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defTabSz="92075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defTabSz="920750" eaLnBrk="0" fontAlgn="base" hangingPunct="0">
              <a:spcBef>
                <a:spcPct val="30000"/>
              </a:spcBef>
              <a:spcAft>
                <a:spcPct val="0"/>
              </a:spcAft>
              <a:defRPr sz="500">
                <a:solidFill>
                  <a:schemeClr val="tx1"/>
                </a:solidFill>
                <a:latin typeface="Times New Roman" panose="02020603050405020304" pitchFamily="18" charset="0"/>
              </a:defRPr>
            </a:lvl9pPr>
          </a:lstStyle>
          <a:p>
            <a:fld id="{5AC17ECA-525D-4C38-8033-CAD9E601F6D8}" type="slidenum">
              <a:rPr lang="en-US" altLang="en-US" sz="1300"/>
              <a:pPr/>
              <a:t>10</a:t>
            </a:fld>
            <a:endParaRPr lang="en-US" altLang="en-US" sz="1300"/>
          </a:p>
        </p:txBody>
      </p:sp>
      <p:sp>
        <p:nvSpPr>
          <p:cNvPr id="51203" name="Rectangle 4"/>
          <p:cNvSpPr>
            <a:spLocks noGrp="1" noRot="1" noChangeAspect="1" noChangeArrowheads="1" noTextEdit="1"/>
          </p:cNvSpPr>
          <p:nvPr>
            <p:ph type="sldImg"/>
          </p:nvPr>
        </p:nvSpPr>
        <p:spPr>
          <a:ln/>
        </p:spPr>
      </p:sp>
      <p:sp>
        <p:nvSpPr>
          <p:cNvPr id="51204"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smtClean="0"/>
              <a:t>The clichéd negative question is, "What's your greatest weakness?" The equally clichéd answer is, "Some people think that I'm too much of a perfectionist." Try not to use it; interviewers also know the clichés. </a:t>
            </a:r>
          </a:p>
          <a:p>
            <a:endParaRPr lang="en-US" altLang="en-US" sz="1000" smtClean="0"/>
          </a:p>
          <a:p>
            <a:r>
              <a:rPr lang="en-US" altLang="en-US" sz="1000" smtClean="0"/>
              <a:t>Requests for negative information.  These are the toughest questions to answer because they ask you to reveal your own imperfections. Interviewers tend to give the answers to these questions more importance than usual. This is because the interviewer expects the candidate to accentuate the positive. Any mention of the negative is taken as truth. Negative questions are a legitimate part of any interview, so you must learn to cope with them. However ... </a:t>
            </a:r>
          </a:p>
          <a:p>
            <a:endParaRPr lang="en-US" altLang="en-US" sz="1000" smtClean="0"/>
          </a:p>
          <a:p>
            <a:r>
              <a:rPr lang="en-US" altLang="en-US" sz="1000" smtClean="0"/>
              <a:t>Some negative questions are not legitimate. If a question sounds strange, it's probably a good indication that there's a trap in it. </a:t>
            </a:r>
          </a:p>
          <a:p>
            <a:r>
              <a:rPr lang="en-US" altLang="en-US" sz="1000" smtClean="0"/>
              <a:t>1. If the interviewer advances some strange theory, and then asks for your opinion.  An example would be, "Former athletes make the best salesmen, don't you think?" If you're not a member of the favored group, you will find yourself fighting a difficult battle with the interviewer. This is NOT how you want the interview to progress. On the other hand, if the interviewer would be your boss, you probably don't want the job anyway. </a:t>
            </a:r>
          </a:p>
          <a:p>
            <a:r>
              <a:rPr lang="en-US" altLang="en-US" sz="1000" smtClean="0"/>
              <a:t>2. If the interviewer poses a difficult hypothetical question.  An example would be, "What would you do if you found that your friend was using sick days as vacation?" No matter how you answer this, you will not look very good. </a:t>
            </a:r>
          </a:p>
          <a:p>
            <a:r>
              <a:rPr lang="en-US" altLang="en-US" sz="1000" smtClean="0"/>
              <a:t>3. Illegal questions.  There are some topics that an interviewer is (by law) not supposed to ask. However, the way that you answer, or don't answer, will count for a lot. This type of question will be considered separately. </a:t>
            </a:r>
          </a:p>
        </p:txBody>
      </p:sp>
    </p:spTree>
    <p:extLst>
      <p:ext uri="{BB962C8B-B14F-4D97-AF65-F5344CB8AC3E}">
        <p14:creationId xmlns:p14="http://schemas.microsoft.com/office/powerpoint/2010/main" val="3564044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532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578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35050"/>
            <a:ext cx="1943100" cy="3232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35050"/>
            <a:ext cx="5676900" cy="3232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5763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133600" y="1035050"/>
            <a:ext cx="6324600" cy="641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06600"/>
            <a:ext cx="3810000" cy="226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006600"/>
            <a:ext cx="3810000" cy="2260600"/>
          </a:xfrm>
        </p:spPr>
        <p:txBody>
          <a:bodyPr/>
          <a:lstStyle/>
          <a:p>
            <a:pPr lvl="0"/>
            <a:endParaRPr lang="en-US" noProof="0" smtClean="0"/>
          </a:p>
        </p:txBody>
      </p:sp>
    </p:spTree>
    <p:extLst>
      <p:ext uri="{BB962C8B-B14F-4D97-AF65-F5344CB8AC3E}">
        <p14:creationId xmlns:p14="http://schemas.microsoft.com/office/powerpoint/2010/main" val="135548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095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2569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06600"/>
            <a:ext cx="3810000" cy="226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06600"/>
            <a:ext cx="3810000" cy="226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812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96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796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71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957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112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CD_Main_Page.ht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body" idx="1"/>
          </p:nvPr>
        </p:nvSpPr>
        <p:spPr bwMode="auto">
          <a:xfrm>
            <a:off x="685800" y="2006600"/>
            <a:ext cx="77724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1028"/>
          <p:cNvSpPr>
            <a:spLocks noGrp="1" noChangeArrowheads="1"/>
          </p:cNvSpPr>
          <p:nvPr>
            <p:ph type="title"/>
          </p:nvPr>
        </p:nvSpPr>
        <p:spPr bwMode="auto">
          <a:xfrm>
            <a:off x="2133600" y="1035050"/>
            <a:ext cx="632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pic>
        <p:nvPicPr>
          <p:cNvPr id="1028" name="Picture 1029"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00" y="609600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06" name="Text Box 1030"/>
          <p:cNvSpPr txBox="1">
            <a:spLocks noChangeArrowheads="1"/>
          </p:cNvSpPr>
          <p:nvPr/>
        </p:nvSpPr>
        <p:spPr bwMode="auto">
          <a:xfrm>
            <a:off x="1371600" y="5334000"/>
            <a:ext cx="6477000" cy="1006475"/>
          </a:xfrm>
          <a:prstGeom prst="rect">
            <a:avLst/>
          </a:prstGeom>
          <a:noFill/>
          <a:ln w="9525">
            <a:noFill/>
            <a:miter lim="800000"/>
            <a:headEnd/>
            <a:tailEnd/>
          </a:ln>
          <a:effectLst/>
        </p:spPr>
        <p:txBody>
          <a:bodyPr>
            <a:spAutoFit/>
          </a:bodyPr>
          <a:lstStyle/>
          <a:p>
            <a:pPr>
              <a:spcBef>
                <a:spcPct val="0"/>
              </a:spcBef>
              <a:defRPr/>
            </a:pPr>
            <a:r>
              <a:rPr lang="en-US" altLang="en-US" sz="6000" b="1">
                <a:solidFill>
                  <a:schemeClr val="accent2"/>
                </a:solidFill>
                <a:latin typeface="Times" charset="0"/>
              </a:rPr>
              <a:t>________________</a:t>
            </a:r>
            <a:endParaRPr lang="en-US" altLang="en-US" sz="6000">
              <a:latin typeface="Times" charset="0"/>
            </a:endParaRPr>
          </a:p>
        </p:txBody>
      </p:sp>
      <p:pic>
        <p:nvPicPr>
          <p:cNvPr id="1030" name="Picture 103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00" y="609600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10" name="Text Box 1034"/>
          <p:cNvSpPr txBox="1">
            <a:spLocks noChangeArrowheads="1"/>
          </p:cNvSpPr>
          <p:nvPr userDrawn="1"/>
        </p:nvSpPr>
        <p:spPr bwMode="auto">
          <a:xfrm>
            <a:off x="1371600" y="5334000"/>
            <a:ext cx="6477000" cy="1006475"/>
          </a:xfrm>
          <a:prstGeom prst="rect">
            <a:avLst/>
          </a:prstGeom>
          <a:noFill/>
          <a:ln w="9525">
            <a:noFill/>
            <a:miter lim="800000"/>
            <a:headEnd/>
            <a:tailEnd/>
          </a:ln>
          <a:effectLst/>
        </p:spPr>
        <p:txBody>
          <a:bodyPr>
            <a:spAutoFit/>
          </a:bodyPr>
          <a:lstStyle/>
          <a:p>
            <a:pPr>
              <a:spcBef>
                <a:spcPct val="0"/>
              </a:spcBef>
              <a:defRPr/>
            </a:pPr>
            <a:r>
              <a:rPr lang="en-US" altLang="en-US" sz="6000" b="1">
                <a:solidFill>
                  <a:schemeClr val="accent2"/>
                </a:solidFill>
                <a:latin typeface="Times" charset="0"/>
              </a:rPr>
              <a:t>________________</a:t>
            </a:r>
            <a:endParaRPr lang="en-US" altLang="en-US" sz="6000">
              <a:latin typeface="Times" charset="0"/>
            </a:endParaRPr>
          </a:p>
        </p:txBody>
      </p:sp>
      <p:sp>
        <p:nvSpPr>
          <p:cNvPr id="128011" name="Text Box 1035"/>
          <p:cNvSpPr txBox="1">
            <a:spLocks noChangeArrowheads="1"/>
          </p:cNvSpPr>
          <p:nvPr userDrawn="1"/>
        </p:nvSpPr>
        <p:spPr bwMode="auto">
          <a:xfrm>
            <a:off x="4800600" y="6278563"/>
            <a:ext cx="2667000" cy="336550"/>
          </a:xfrm>
          <a:prstGeom prst="rect">
            <a:avLst/>
          </a:prstGeom>
          <a:noFill/>
          <a:ln w="9525">
            <a:noFill/>
            <a:miter lim="800000"/>
            <a:headEnd/>
            <a:tailEnd/>
          </a:ln>
          <a:effectLst/>
        </p:spPr>
        <p:txBody>
          <a:bodyPr>
            <a:spAutoFit/>
          </a:bodyPr>
          <a:lstStyle/>
          <a:p>
            <a:pPr algn="r">
              <a:spcBef>
                <a:spcPct val="50000"/>
              </a:spcBef>
              <a:defRPr/>
            </a:pPr>
            <a:r>
              <a:rPr lang="en-US" sz="1600" b="1" i="1">
                <a:solidFill>
                  <a:srgbClr val="CC0000"/>
                </a:solidFill>
              </a:rPr>
              <a:t>CWPC, ECSC, PACE</a:t>
            </a:r>
          </a:p>
        </p:txBody>
      </p:sp>
      <p:pic>
        <p:nvPicPr>
          <p:cNvPr id="1033" name="Picture 1036" descr="IEEE_USA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81000" y="152400"/>
            <a:ext cx="1752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6"/>
          <p:cNvSpPr txBox="1">
            <a:spLocks noChangeArrowheads="1"/>
          </p:cNvSpPr>
          <p:nvPr userDrawn="1"/>
        </p:nvSpPr>
        <p:spPr bwMode="auto">
          <a:xfrm>
            <a:off x="76200" y="6430963"/>
            <a:ext cx="2457450" cy="274637"/>
          </a:xfrm>
          <a:prstGeom prst="rect">
            <a:avLst/>
          </a:prstGeom>
          <a:noFill/>
          <a:ln w="9525">
            <a:noFill/>
            <a:miter lim="800000"/>
            <a:headEnd/>
            <a:tailEnd/>
          </a:ln>
          <a:effectLst/>
        </p:spPr>
        <p:txBody>
          <a:bodyPr wrap="none">
            <a:spAutoFit/>
          </a:bodyPr>
          <a:lstStyle/>
          <a:p>
            <a:pPr>
              <a:defRPr/>
            </a:pPr>
            <a:r>
              <a:rPr lang="en-US" sz="1200" dirty="0">
                <a:hlinkClick r:id="rId16" action="ppaction://hlinkfile"/>
              </a:rPr>
              <a:t>Click to Return to CD Home Page</a:t>
            </a:r>
            <a:endParaRPr lang="en-US" sz="12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r" rtl="0" eaLnBrk="0" fontAlgn="base" hangingPunct="0">
        <a:spcBef>
          <a:spcPct val="0"/>
        </a:spcBef>
        <a:spcAft>
          <a:spcPct val="0"/>
        </a:spcAft>
        <a:defRPr sz="3600" b="1">
          <a:solidFill>
            <a:srgbClr val="CC0000"/>
          </a:solidFill>
          <a:latin typeface="+mj-lt"/>
          <a:ea typeface="+mj-ea"/>
          <a:cs typeface="+mj-cs"/>
        </a:defRPr>
      </a:lvl1pPr>
      <a:lvl2pPr algn="r" rtl="0" eaLnBrk="0" fontAlgn="base" hangingPunct="0">
        <a:spcBef>
          <a:spcPct val="0"/>
        </a:spcBef>
        <a:spcAft>
          <a:spcPct val="0"/>
        </a:spcAft>
        <a:defRPr sz="3600" b="1">
          <a:solidFill>
            <a:srgbClr val="CC0000"/>
          </a:solidFill>
          <a:latin typeface="Times New Roman" pitchFamily="18" charset="0"/>
        </a:defRPr>
      </a:lvl2pPr>
      <a:lvl3pPr algn="r" rtl="0" eaLnBrk="0" fontAlgn="base" hangingPunct="0">
        <a:spcBef>
          <a:spcPct val="0"/>
        </a:spcBef>
        <a:spcAft>
          <a:spcPct val="0"/>
        </a:spcAft>
        <a:defRPr sz="3600" b="1">
          <a:solidFill>
            <a:srgbClr val="CC0000"/>
          </a:solidFill>
          <a:latin typeface="Times New Roman" pitchFamily="18" charset="0"/>
        </a:defRPr>
      </a:lvl3pPr>
      <a:lvl4pPr algn="r" rtl="0" eaLnBrk="0" fontAlgn="base" hangingPunct="0">
        <a:spcBef>
          <a:spcPct val="0"/>
        </a:spcBef>
        <a:spcAft>
          <a:spcPct val="0"/>
        </a:spcAft>
        <a:defRPr sz="3600" b="1">
          <a:solidFill>
            <a:srgbClr val="CC0000"/>
          </a:solidFill>
          <a:latin typeface="Times New Roman" pitchFamily="18" charset="0"/>
        </a:defRPr>
      </a:lvl4pPr>
      <a:lvl5pPr algn="r" rtl="0" eaLnBrk="0" fontAlgn="base" hangingPunct="0">
        <a:spcBef>
          <a:spcPct val="0"/>
        </a:spcBef>
        <a:spcAft>
          <a:spcPct val="0"/>
        </a:spcAft>
        <a:defRPr sz="3600" b="1">
          <a:solidFill>
            <a:srgbClr val="CC0000"/>
          </a:solidFill>
          <a:latin typeface="Times New Roman" pitchFamily="18" charset="0"/>
        </a:defRPr>
      </a:lvl5pPr>
      <a:lvl6pPr marL="457200" algn="r" rtl="0" eaLnBrk="0" fontAlgn="base" hangingPunct="0">
        <a:spcBef>
          <a:spcPct val="0"/>
        </a:spcBef>
        <a:spcAft>
          <a:spcPct val="0"/>
        </a:spcAft>
        <a:defRPr sz="3600" b="1">
          <a:solidFill>
            <a:srgbClr val="CC0000"/>
          </a:solidFill>
          <a:latin typeface="Times New Roman" pitchFamily="18" charset="0"/>
        </a:defRPr>
      </a:lvl6pPr>
      <a:lvl7pPr marL="914400" algn="r" rtl="0" eaLnBrk="0" fontAlgn="base" hangingPunct="0">
        <a:spcBef>
          <a:spcPct val="0"/>
        </a:spcBef>
        <a:spcAft>
          <a:spcPct val="0"/>
        </a:spcAft>
        <a:defRPr sz="3600" b="1">
          <a:solidFill>
            <a:srgbClr val="CC0000"/>
          </a:solidFill>
          <a:latin typeface="Times New Roman" pitchFamily="18" charset="0"/>
        </a:defRPr>
      </a:lvl7pPr>
      <a:lvl8pPr marL="1371600" algn="r" rtl="0" eaLnBrk="0" fontAlgn="base" hangingPunct="0">
        <a:spcBef>
          <a:spcPct val="0"/>
        </a:spcBef>
        <a:spcAft>
          <a:spcPct val="0"/>
        </a:spcAft>
        <a:defRPr sz="3600" b="1">
          <a:solidFill>
            <a:srgbClr val="CC0000"/>
          </a:solidFill>
          <a:latin typeface="Times New Roman" pitchFamily="18" charset="0"/>
        </a:defRPr>
      </a:lvl8pPr>
      <a:lvl9pPr marL="1828800" algn="r" rtl="0" eaLnBrk="0" fontAlgn="base" hangingPunct="0">
        <a:spcBef>
          <a:spcPct val="0"/>
        </a:spcBef>
        <a:spcAft>
          <a:spcPct val="0"/>
        </a:spcAft>
        <a:defRPr sz="3600" b="1">
          <a:solidFill>
            <a:srgbClr val="CC0000"/>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0000FF"/>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FF"/>
          </a:solidFill>
          <a:latin typeface="+mn-lt"/>
        </a:defRPr>
      </a:lvl2pPr>
      <a:lvl3pPr marL="1143000" indent="-228600" algn="l" rtl="0" eaLnBrk="0" fontAlgn="base" hangingPunct="0">
        <a:spcBef>
          <a:spcPct val="20000"/>
        </a:spcBef>
        <a:spcAft>
          <a:spcPct val="0"/>
        </a:spcAft>
        <a:buChar char="•"/>
        <a:defRPr sz="2400">
          <a:solidFill>
            <a:srgbClr val="0000FF"/>
          </a:solidFill>
          <a:latin typeface="+mn-lt"/>
        </a:defRPr>
      </a:lvl3pPr>
      <a:lvl4pPr marL="1600200" indent="-228600" algn="l" rtl="0" eaLnBrk="0" fontAlgn="base" hangingPunct="0">
        <a:spcBef>
          <a:spcPct val="20000"/>
        </a:spcBef>
        <a:spcAft>
          <a:spcPct val="0"/>
        </a:spcAft>
        <a:buChar char="–"/>
        <a:defRPr sz="2000">
          <a:solidFill>
            <a:srgbClr val="0000FF"/>
          </a:solidFill>
          <a:latin typeface="+mn-lt"/>
        </a:defRPr>
      </a:lvl4pPr>
      <a:lvl5pPr marL="2057400" indent="-228600" algn="l" rtl="0" eaLnBrk="0" fontAlgn="base" hangingPunct="0">
        <a:spcBef>
          <a:spcPct val="20000"/>
        </a:spcBef>
        <a:spcAft>
          <a:spcPct val="0"/>
        </a:spcAft>
        <a:buChar char="»"/>
        <a:defRPr sz="2000">
          <a:solidFill>
            <a:srgbClr val="0000FF"/>
          </a:solidFill>
          <a:latin typeface="+mn-lt"/>
        </a:defRPr>
      </a:lvl5pPr>
      <a:lvl6pPr marL="2514600" indent="-228600" algn="l" rtl="0" eaLnBrk="0" fontAlgn="base" hangingPunct="0">
        <a:spcBef>
          <a:spcPct val="20000"/>
        </a:spcBef>
        <a:spcAft>
          <a:spcPct val="0"/>
        </a:spcAft>
        <a:buChar char="»"/>
        <a:defRPr sz="2000">
          <a:solidFill>
            <a:srgbClr val="0000FF"/>
          </a:solidFill>
          <a:latin typeface="+mn-lt"/>
        </a:defRPr>
      </a:lvl6pPr>
      <a:lvl7pPr marL="2971800" indent="-228600" algn="l" rtl="0" eaLnBrk="0" fontAlgn="base" hangingPunct="0">
        <a:spcBef>
          <a:spcPct val="20000"/>
        </a:spcBef>
        <a:spcAft>
          <a:spcPct val="0"/>
        </a:spcAft>
        <a:buChar char="»"/>
        <a:defRPr sz="2000">
          <a:solidFill>
            <a:srgbClr val="0000FF"/>
          </a:solidFill>
          <a:latin typeface="+mn-lt"/>
        </a:defRPr>
      </a:lvl7pPr>
      <a:lvl8pPr marL="3429000" indent="-228600" algn="l" rtl="0" eaLnBrk="0" fontAlgn="base" hangingPunct="0">
        <a:spcBef>
          <a:spcPct val="20000"/>
        </a:spcBef>
        <a:spcAft>
          <a:spcPct val="0"/>
        </a:spcAft>
        <a:buChar char="»"/>
        <a:defRPr sz="2000">
          <a:solidFill>
            <a:srgbClr val="0000FF"/>
          </a:solidFill>
          <a:latin typeface="+mn-lt"/>
        </a:defRPr>
      </a:lvl8pPr>
      <a:lvl9pPr marL="3886200" indent="-228600" algn="l" rtl="0" eaLnBrk="0" fontAlgn="base" hangingPunct="0">
        <a:spcBef>
          <a:spcPct val="20000"/>
        </a:spcBef>
        <a:spcAft>
          <a:spcPct val="0"/>
        </a:spcAft>
        <a:buChar char="»"/>
        <a:defRPr sz="2000">
          <a:solidFill>
            <a:srgbClr val="0000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ctrTitle"/>
          </p:nvPr>
        </p:nvSpPr>
        <p:spPr>
          <a:xfrm>
            <a:off x="685800" y="1716872"/>
            <a:ext cx="7772400" cy="3416320"/>
          </a:xfrm>
        </p:spPr>
        <p:txBody>
          <a:bodyPr/>
          <a:lstStyle/>
          <a:p>
            <a:pPr algn="ctr"/>
            <a:r>
              <a:rPr lang="en-US" altLang="en-US" dirty="0" smtClean="0"/>
              <a:t>THE JOB INTERVIEW</a:t>
            </a:r>
            <a:br>
              <a:rPr lang="en-US" altLang="en-US" dirty="0" smtClean="0"/>
            </a:br>
            <a:r>
              <a:rPr lang="en-US" altLang="en-US" dirty="0" smtClean="0">
                <a:solidFill>
                  <a:srgbClr val="0000FF"/>
                </a:solidFill>
              </a:rPr>
              <a:t>Part I - Preparation</a:t>
            </a:r>
            <a:r>
              <a:rPr lang="en-US" altLang="en-US" dirty="0" smtClean="0"/>
              <a:t/>
            </a:r>
            <a:br>
              <a:rPr lang="en-US" altLang="en-US" dirty="0" smtClean="0"/>
            </a:br>
            <a:r>
              <a:rPr lang="en-US" altLang="en-US" dirty="0" smtClean="0"/>
              <a:t/>
            </a:r>
            <a:br>
              <a:rPr lang="en-US" altLang="en-US" dirty="0" smtClean="0"/>
            </a:br>
            <a:r>
              <a:rPr lang="en-US" altLang="en-US" dirty="0" smtClean="0">
                <a:solidFill>
                  <a:schemeClr val="tx1"/>
                </a:solidFill>
              </a:rPr>
              <a:t> Presented by</a:t>
            </a:r>
            <a:br>
              <a:rPr lang="en-US" altLang="en-US" dirty="0" smtClean="0">
                <a:solidFill>
                  <a:schemeClr val="tx1"/>
                </a:solidFill>
              </a:rPr>
            </a:br>
            <a:r>
              <a:rPr lang="en-US" altLang="en-US" dirty="0" smtClean="0"/>
              <a:t>T. Lahdhiri, </a:t>
            </a:r>
            <a:r>
              <a:rPr lang="en-US" altLang="en-US" sz="2000" dirty="0" smtClean="0"/>
              <a:t>PhD, PE, PMP, BB-DFSS, SM-IEEE</a:t>
            </a:r>
            <a:r>
              <a:rPr lang="en-US" altLang="en-US" dirty="0" smtClean="0"/>
              <a:t/>
            </a:r>
            <a:br>
              <a:rPr lang="en-US" altLang="en-US" dirty="0" smtClean="0"/>
            </a:br>
            <a:endParaRPr lang="en-US" altLang="en-US" dirty="0" smtClean="0"/>
          </a:p>
        </p:txBody>
      </p:sp>
    </p:spTree>
  </p:cSld>
  <p:clrMapOvr>
    <a:masterClrMapping/>
  </p:clrMapOvr>
  <p:transition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r>
              <a:rPr lang="en-US" altLang="en-US" smtClean="0"/>
              <a:t>Behavioral Questions</a:t>
            </a:r>
          </a:p>
        </p:txBody>
      </p:sp>
      <p:sp>
        <p:nvSpPr>
          <p:cNvPr id="10243" name="Rectangle 5"/>
          <p:cNvSpPr>
            <a:spLocks noGrp="1" noChangeArrowheads="1"/>
          </p:cNvSpPr>
          <p:nvPr>
            <p:ph type="body" idx="1"/>
          </p:nvPr>
        </p:nvSpPr>
        <p:spPr>
          <a:xfrm>
            <a:off x="685800" y="2006600"/>
            <a:ext cx="7772400" cy="3810274"/>
          </a:xfrm>
        </p:spPr>
        <p:txBody>
          <a:bodyPr/>
          <a:lstStyle/>
          <a:p>
            <a:r>
              <a:rPr lang="en-US" altLang="en-US" dirty="0" smtClean="0"/>
              <a:t>Requests for behavioral </a:t>
            </a:r>
            <a:r>
              <a:rPr lang="en-US" altLang="en-US" dirty="0" smtClean="0"/>
              <a:t>information</a:t>
            </a:r>
          </a:p>
          <a:p>
            <a:pPr lvl="1"/>
            <a:r>
              <a:rPr lang="en-US" altLang="en-US" dirty="0" smtClean="0"/>
              <a:t>How do you deal with Stress?</a:t>
            </a:r>
          </a:p>
          <a:p>
            <a:pPr lvl="1"/>
            <a:r>
              <a:rPr lang="en-US" altLang="en-US" dirty="0" smtClean="0"/>
              <a:t>How do you deal with conflicts?</a:t>
            </a:r>
          </a:p>
          <a:p>
            <a:pPr lvl="1"/>
            <a:r>
              <a:rPr lang="en-US" altLang="en-US" dirty="0" smtClean="0"/>
              <a:t>How do you deal with challenges?</a:t>
            </a:r>
            <a:endParaRPr lang="en-US" altLang="en-US" dirty="0" smtClean="0"/>
          </a:p>
          <a:p>
            <a:r>
              <a:rPr lang="en-US" altLang="en-US" dirty="0" smtClean="0"/>
              <a:t>Continuous education: How do you keep up with technology in your area of expertise?</a:t>
            </a:r>
          </a:p>
          <a:p>
            <a:endParaRPr lang="en-US" altLang="en-US" dirty="0" smtClean="0"/>
          </a:p>
        </p:txBody>
      </p:sp>
    </p:spTree>
  </p:cSld>
  <p:clrMapOvr>
    <a:masterClrMapping/>
  </p:clrMapOvr>
  <p:transition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Behavioral Examples (2)</a:t>
            </a:r>
          </a:p>
        </p:txBody>
      </p:sp>
      <p:sp>
        <p:nvSpPr>
          <p:cNvPr id="12291" name="Rectangle 3"/>
          <p:cNvSpPr>
            <a:spLocks noGrp="1" noChangeArrowheads="1"/>
          </p:cNvSpPr>
          <p:nvPr>
            <p:ph type="body" idx="1"/>
          </p:nvPr>
        </p:nvSpPr>
        <p:spPr>
          <a:xfrm>
            <a:off x="685800" y="2006600"/>
            <a:ext cx="7772400" cy="3057525"/>
          </a:xfrm>
        </p:spPr>
        <p:txBody>
          <a:bodyPr/>
          <a:lstStyle/>
          <a:p>
            <a:r>
              <a:rPr lang="en-US" altLang="en-US" b="1" smtClean="0"/>
              <a:t>How...</a:t>
            </a:r>
            <a:endParaRPr lang="en-US" altLang="en-US" smtClean="0"/>
          </a:p>
          <a:p>
            <a:pPr lvl="1"/>
            <a:r>
              <a:rPr lang="en-US" altLang="en-US" smtClean="0"/>
              <a:t>Have your past job experiences prepared you, directly or indirectly, for this job?</a:t>
            </a:r>
          </a:p>
          <a:p>
            <a:pPr lvl="1"/>
            <a:r>
              <a:rPr lang="en-US" altLang="en-US" smtClean="0"/>
              <a:t>Would you describe your previous supervisor?</a:t>
            </a:r>
          </a:p>
          <a:p>
            <a:pPr lvl="1"/>
            <a:r>
              <a:rPr lang="en-US" altLang="en-US" smtClean="0"/>
              <a:t>Would you evaluate your present company?</a:t>
            </a:r>
          </a:p>
          <a:p>
            <a:pPr lvl="1"/>
            <a:r>
              <a:rPr lang="en-US" altLang="en-US" smtClean="0"/>
              <a:t>Do you feel you learn best?</a:t>
            </a:r>
          </a:p>
        </p:txBody>
      </p:sp>
    </p:spTree>
  </p:cSld>
  <p:clrMapOvr>
    <a:masterClrMapping/>
  </p:clrMapOvr>
  <p:transition advTm="1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Behavioral Examples (3)</a:t>
            </a:r>
          </a:p>
        </p:txBody>
      </p:sp>
      <p:sp>
        <p:nvSpPr>
          <p:cNvPr id="13315" name="Rectangle 3"/>
          <p:cNvSpPr>
            <a:spLocks noGrp="1" noChangeArrowheads="1"/>
          </p:cNvSpPr>
          <p:nvPr>
            <p:ph type="body" idx="1"/>
          </p:nvPr>
        </p:nvSpPr>
        <p:spPr>
          <a:xfrm>
            <a:off x="685800" y="1600200"/>
            <a:ext cx="7772400" cy="4290405"/>
          </a:xfrm>
        </p:spPr>
        <p:txBody>
          <a:bodyPr/>
          <a:lstStyle/>
          <a:p>
            <a:r>
              <a:rPr lang="en-US" altLang="en-US" sz="2800" b="1" dirty="0" smtClean="0"/>
              <a:t>What ...</a:t>
            </a:r>
            <a:endParaRPr lang="en-US" altLang="en-US" sz="2800" dirty="0" smtClean="0"/>
          </a:p>
          <a:p>
            <a:pPr lvl="1"/>
            <a:r>
              <a:rPr lang="en-US" altLang="en-US" sz="2400" dirty="0" smtClean="0"/>
              <a:t>Methods </a:t>
            </a:r>
            <a:r>
              <a:rPr lang="en-US" altLang="en-US" sz="2400" dirty="0" smtClean="0"/>
              <a:t>do you use to make decisions?</a:t>
            </a:r>
          </a:p>
          <a:p>
            <a:pPr lvl="1"/>
            <a:r>
              <a:rPr lang="en-US" altLang="en-US" sz="2400" dirty="0" smtClean="0"/>
              <a:t>Methods have you found to be successful in setting job objectives? Is your interpretation of success?</a:t>
            </a:r>
          </a:p>
          <a:p>
            <a:pPr lvl="1"/>
            <a:r>
              <a:rPr lang="en-US" altLang="en-US" sz="2400" dirty="0" smtClean="0"/>
              <a:t>Kinds of challenges bring out your potential?</a:t>
            </a:r>
          </a:p>
          <a:p>
            <a:pPr lvl="1"/>
            <a:r>
              <a:rPr lang="en-US" altLang="en-US" sz="2400" dirty="0" smtClean="0"/>
              <a:t>Other companies/jobs are you considering?</a:t>
            </a:r>
          </a:p>
          <a:p>
            <a:pPr lvl="1"/>
            <a:r>
              <a:rPr lang="en-US" altLang="en-US" sz="2400" dirty="0" smtClean="0"/>
              <a:t>Qualification do you have that make you feel that you will be successful'?</a:t>
            </a:r>
          </a:p>
          <a:p>
            <a:pPr lvl="1"/>
            <a:r>
              <a:rPr lang="en-US" altLang="en-US" sz="2400" dirty="0" smtClean="0"/>
              <a:t>Jobs have you held? How were they obtained and why did you leave?</a:t>
            </a:r>
          </a:p>
        </p:txBody>
      </p:sp>
    </p:spTree>
  </p:cSld>
  <p:clrMapOvr>
    <a:masterClrMapping/>
  </p:clrMapOvr>
  <p:transition advTm="1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2362200" y="1035050"/>
            <a:ext cx="6324600" cy="641350"/>
          </a:xfrm>
        </p:spPr>
        <p:txBody>
          <a:bodyPr/>
          <a:lstStyle/>
          <a:p>
            <a:r>
              <a:rPr lang="en-US" altLang="en-US" smtClean="0"/>
              <a:t>Behavioral Questions - Coping</a:t>
            </a:r>
          </a:p>
        </p:txBody>
      </p:sp>
      <p:sp>
        <p:nvSpPr>
          <p:cNvPr id="14339" name="Rectangle 5"/>
          <p:cNvSpPr>
            <a:spLocks noGrp="1" noChangeArrowheads="1"/>
          </p:cNvSpPr>
          <p:nvPr>
            <p:ph type="body" idx="1"/>
          </p:nvPr>
        </p:nvSpPr>
        <p:spPr>
          <a:xfrm>
            <a:off x="609600" y="1752600"/>
            <a:ext cx="8229600" cy="4191000"/>
          </a:xfrm>
        </p:spPr>
        <p:txBody>
          <a:bodyPr/>
          <a:lstStyle/>
          <a:p>
            <a:pPr>
              <a:lnSpc>
                <a:spcPct val="80000"/>
              </a:lnSpc>
            </a:pPr>
            <a:r>
              <a:rPr lang="en-US" altLang="en-US" sz="3000" dirty="0" smtClean="0"/>
              <a:t>Restate the question in your own words, and ask if your interpretation is correct</a:t>
            </a:r>
          </a:p>
          <a:p>
            <a:pPr>
              <a:lnSpc>
                <a:spcPct val="80000"/>
              </a:lnSpc>
            </a:pPr>
            <a:r>
              <a:rPr lang="en-US" altLang="en-US" sz="3000" dirty="0" smtClean="0"/>
              <a:t>Tactfully disagree OR admit to the flaw</a:t>
            </a:r>
          </a:p>
          <a:p>
            <a:pPr>
              <a:lnSpc>
                <a:spcPct val="80000"/>
              </a:lnSpc>
            </a:pPr>
            <a:r>
              <a:rPr lang="en-US" altLang="en-US" sz="3000" dirty="0" smtClean="0"/>
              <a:t>Highlight a compensating strength</a:t>
            </a:r>
          </a:p>
          <a:p>
            <a:pPr>
              <a:lnSpc>
                <a:spcPct val="80000"/>
              </a:lnSpc>
            </a:pPr>
            <a:r>
              <a:rPr lang="en-US" altLang="en-US" sz="3000" dirty="0" smtClean="0"/>
              <a:t>Show how you learned from the experience</a:t>
            </a:r>
          </a:p>
          <a:p>
            <a:pPr>
              <a:lnSpc>
                <a:spcPct val="80000"/>
              </a:lnSpc>
            </a:pPr>
            <a:r>
              <a:rPr lang="en-US" altLang="en-US" sz="3000" dirty="0" smtClean="0"/>
              <a:t>Try to show the good side of weakness</a:t>
            </a:r>
          </a:p>
          <a:p>
            <a:pPr>
              <a:lnSpc>
                <a:spcPct val="80000"/>
              </a:lnSpc>
            </a:pPr>
            <a:r>
              <a:rPr lang="en-US" altLang="en-US" sz="3000" dirty="0" smtClean="0"/>
              <a:t>Distinguish between personality trait and behavior</a:t>
            </a:r>
          </a:p>
          <a:p>
            <a:pPr>
              <a:lnSpc>
                <a:spcPct val="80000"/>
              </a:lnSpc>
            </a:pPr>
            <a:r>
              <a:rPr lang="en-US" altLang="en-US" sz="3000" dirty="0" smtClean="0"/>
              <a:t>Back it up with an instance, if you can</a:t>
            </a:r>
          </a:p>
        </p:txBody>
      </p:sp>
    </p:spTree>
  </p:cSld>
  <p:clrMapOvr>
    <a:masterClrMapping/>
  </p:clrMapOvr>
  <p:transition advTm="1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6"/>
          <p:cNvSpPr>
            <a:spLocks noGrp="1" noChangeArrowheads="1"/>
          </p:cNvSpPr>
          <p:nvPr>
            <p:ph type="title"/>
          </p:nvPr>
        </p:nvSpPr>
        <p:spPr>
          <a:xfrm>
            <a:off x="2133600" y="685800"/>
            <a:ext cx="6324600" cy="641350"/>
          </a:xfrm>
        </p:spPr>
        <p:txBody>
          <a:bodyPr/>
          <a:lstStyle/>
          <a:p>
            <a:r>
              <a:rPr lang="en-US" altLang="en-US" smtClean="0"/>
              <a:t>Company Research</a:t>
            </a:r>
          </a:p>
        </p:txBody>
      </p:sp>
      <p:sp>
        <p:nvSpPr>
          <p:cNvPr id="16387" name="Rectangle 7"/>
          <p:cNvSpPr>
            <a:spLocks noGrp="1" noChangeArrowheads="1"/>
          </p:cNvSpPr>
          <p:nvPr>
            <p:ph type="body" idx="1"/>
          </p:nvPr>
        </p:nvSpPr>
        <p:spPr>
          <a:xfrm>
            <a:off x="685800" y="1447800"/>
            <a:ext cx="7772400" cy="4621213"/>
          </a:xfrm>
        </p:spPr>
        <p:txBody>
          <a:bodyPr/>
          <a:lstStyle/>
          <a:p>
            <a:pPr>
              <a:lnSpc>
                <a:spcPct val="70000"/>
              </a:lnSpc>
            </a:pPr>
            <a:r>
              <a:rPr lang="en-US" altLang="en-US" smtClean="0"/>
              <a:t>The Industry as a whole</a:t>
            </a:r>
          </a:p>
          <a:p>
            <a:pPr lvl="1">
              <a:lnSpc>
                <a:spcPct val="70000"/>
              </a:lnSpc>
            </a:pPr>
            <a:r>
              <a:rPr lang="en-US" altLang="en-US" sz="3200" smtClean="0"/>
              <a:t>Stock Points (</a:t>
            </a:r>
            <a:r>
              <a:rPr lang="en-US" altLang="en-US" sz="3200" smtClean="0">
                <a:solidFill>
                  <a:srgbClr val="FF0000"/>
                </a:solidFill>
              </a:rPr>
              <a:t>www.stockpoint.com</a:t>
            </a:r>
            <a:r>
              <a:rPr lang="en-US" altLang="en-US" sz="3200" smtClean="0"/>
              <a:t>)</a:t>
            </a:r>
          </a:p>
          <a:p>
            <a:pPr>
              <a:lnSpc>
                <a:spcPct val="70000"/>
              </a:lnSpc>
            </a:pPr>
            <a:r>
              <a:rPr lang="en-US" altLang="en-US" smtClean="0"/>
              <a:t>The company</a:t>
            </a:r>
          </a:p>
          <a:p>
            <a:pPr lvl="1">
              <a:lnSpc>
                <a:spcPct val="70000"/>
              </a:lnSpc>
            </a:pPr>
            <a:r>
              <a:rPr lang="en-US" altLang="en-US" sz="3200" smtClean="0"/>
              <a:t>Yahoo financial (</a:t>
            </a:r>
            <a:r>
              <a:rPr lang="en-US" altLang="en-US" sz="3200" smtClean="0">
                <a:solidFill>
                  <a:srgbClr val="FF0000"/>
                </a:solidFill>
              </a:rPr>
              <a:t>www.yahoo.com</a:t>
            </a:r>
            <a:r>
              <a:rPr lang="en-US" altLang="en-US" sz="3200" smtClean="0"/>
              <a:t>)</a:t>
            </a:r>
          </a:p>
          <a:p>
            <a:pPr lvl="1">
              <a:lnSpc>
                <a:spcPct val="70000"/>
              </a:lnSpc>
            </a:pPr>
            <a:r>
              <a:rPr lang="en-US" altLang="en-US" sz="3200" smtClean="0"/>
              <a:t>Wall Street Journal Research Net (</a:t>
            </a:r>
            <a:r>
              <a:rPr lang="en-US" altLang="en-US" sz="3200" smtClean="0">
                <a:solidFill>
                  <a:srgbClr val="FF0000"/>
                </a:solidFill>
              </a:rPr>
              <a:t>www.wsrn.com</a:t>
            </a:r>
            <a:r>
              <a:rPr lang="en-US" altLang="en-US" sz="3200" smtClean="0"/>
              <a:t>)</a:t>
            </a:r>
          </a:p>
          <a:p>
            <a:pPr lvl="1">
              <a:lnSpc>
                <a:spcPct val="70000"/>
              </a:lnSpc>
            </a:pPr>
            <a:r>
              <a:rPr lang="en-US" altLang="en-US" sz="3200" smtClean="0"/>
              <a:t>Companies online (</a:t>
            </a:r>
            <a:r>
              <a:rPr lang="en-US" altLang="en-US" sz="3200" smtClean="0">
                <a:solidFill>
                  <a:srgbClr val="FF0000"/>
                </a:solidFill>
              </a:rPr>
              <a:t>www.companiesonline.com</a:t>
            </a:r>
            <a:r>
              <a:rPr lang="en-US" altLang="en-US" sz="3200" smtClean="0"/>
              <a:t>)</a:t>
            </a:r>
          </a:p>
          <a:p>
            <a:pPr lvl="1">
              <a:lnSpc>
                <a:spcPct val="70000"/>
              </a:lnSpc>
            </a:pPr>
            <a:r>
              <a:rPr lang="en-US" altLang="en-US" sz="3200" smtClean="0"/>
              <a:t>Hoovers (</a:t>
            </a:r>
            <a:r>
              <a:rPr lang="en-US" altLang="en-US" sz="3200" smtClean="0">
                <a:solidFill>
                  <a:srgbClr val="FF0000"/>
                </a:solidFill>
              </a:rPr>
              <a:t>www.hoovers.com</a:t>
            </a:r>
            <a:r>
              <a:rPr lang="en-US" altLang="en-US" sz="3200" smtClean="0"/>
              <a:t>)</a:t>
            </a:r>
          </a:p>
          <a:p>
            <a:pPr lvl="1">
              <a:lnSpc>
                <a:spcPct val="70000"/>
              </a:lnSpc>
            </a:pPr>
            <a:r>
              <a:rPr lang="en-US" altLang="en-US" sz="3200" smtClean="0"/>
              <a:t>Biz Web (</a:t>
            </a:r>
            <a:r>
              <a:rPr lang="en-US" altLang="en-US" sz="3200" smtClean="0">
                <a:solidFill>
                  <a:srgbClr val="FF0000"/>
                </a:solidFill>
              </a:rPr>
              <a:t>www.bizweb.com</a:t>
            </a:r>
            <a:r>
              <a:rPr lang="en-US" altLang="en-US" sz="3200" smtClean="0"/>
              <a:t>)</a:t>
            </a:r>
          </a:p>
          <a:p>
            <a:pPr>
              <a:lnSpc>
                <a:spcPct val="70000"/>
              </a:lnSpc>
            </a:pPr>
            <a:r>
              <a:rPr lang="en-US" altLang="en-US" smtClean="0"/>
              <a:t>The specific position</a:t>
            </a:r>
          </a:p>
        </p:txBody>
      </p:sp>
    </p:spTree>
  </p:cSld>
  <p:clrMapOvr>
    <a:masterClrMapping/>
  </p:clrMapOvr>
  <p:transition advTm="1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9"/>
          <p:cNvSpPr>
            <a:spLocks noGrp="1" noChangeArrowheads="1"/>
          </p:cNvSpPr>
          <p:nvPr>
            <p:ph type="title"/>
          </p:nvPr>
        </p:nvSpPr>
        <p:spPr/>
        <p:txBody>
          <a:bodyPr/>
          <a:lstStyle/>
          <a:p>
            <a:r>
              <a:rPr lang="en-US" altLang="en-US" smtClean="0"/>
              <a:t>Salary Comparisons</a:t>
            </a:r>
          </a:p>
        </p:txBody>
      </p:sp>
      <p:sp>
        <p:nvSpPr>
          <p:cNvPr id="17411" name="Rectangle 10"/>
          <p:cNvSpPr>
            <a:spLocks noGrp="1" noChangeArrowheads="1"/>
          </p:cNvSpPr>
          <p:nvPr>
            <p:ph type="body" idx="1"/>
          </p:nvPr>
        </p:nvSpPr>
        <p:spPr>
          <a:xfrm>
            <a:off x="685800" y="2006600"/>
            <a:ext cx="7772400" cy="2185988"/>
          </a:xfrm>
        </p:spPr>
        <p:txBody>
          <a:bodyPr/>
          <a:lstStyle/>
          <a:p>
            <a:r>
              <a:rPr lang="en-US" altLang="en-US" smtClean="0"/>
              <a:t>What are you worth?</a:t>
            </a:r>
          </a:p>
          <a:p>
            <a:r>
              <a:rPr lang="en-US" altLang="en-US" smtClean="0"/>
              <a:t>How much do you need?</a:t>
            </a:r>
          </a:p>
          <a:p>
            <a:r>
              <a:rPr lang="en-US" altLang="en-US" smtClean="0"/>
              <a:t>IEEE-USA Salary Calculator</a:t>
            </a:r>
          </a:p>
          <a:p>
            <a:pPr>
              <a:buFontTx/>
              <a:buNone/>
            </a:pPr>
            <a:r>
              <a:rPr lang="en-US" altLang="en-US" sz="2400" smtClean="0"/>
              <a:t>http://www.ieeeusa.org/careers/salarycalculator</a:t>
            </a:r>
          </a:p>
        </p:txBody>
      </p:sp>
      <p:pic>
        <p:nvPicPr>
          <p:cNvPr id="17412" name="Picture 8" descr="survey2"/>
          <p:cNvPicPr>
            <a:picLocks noGrp="1"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a:stretch>
            <a:fillRect/>
          </a:stretch>
        </p:blipFill>
        <p:spPr>
          <a:xfrm>
            <a:off x="6705600" y="1676400"/>
            <a:ext cx="1958975" cy="2514600"/>
          </a:xfrm>
          <a:noFill/>
        </p:spPr>
      </p:pic>
    </p:spTree>
  </p:cSld>
  <p:clrMapOvr>
    <a:masterClrMapping/>
  </p:clrMapOvr>
  <p:transition advTm="1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US" altLang="en-US" smtClean="0"/>
              <a:t>Miscellaneous</a:t>
            </a:r>
          </a:p>
        </p:txBody>
      </p:sp>
      <p:sp>
        <p:nvSpPr>
          <p:cNvPr id="18435" name="Rectangle 5"/>
          <p:cNvSpPr>
            <a:spLocks noGrp="1" noChangeArrowheads="1"/>
          </p:cNvSpPr>
          <p:nvPr>
            <p:ph type="body" idx="1"/>
          </p:nvPr>
        </p:nvSpPr>
        <p:spPr>
          <a:xfrm>
            <a:off x="685800" y="1828800"/>
            <a:ext cx="7772400" cy="4256088"/>
          </a:xfrm>
        </p:spPr>
        <p:txBody>
          <a:bodyPr/>
          <a:lstStyle/>
          <a:p>
            <a:r>
              <a:rPr lang="en-US" altLang="en-US" smtClean="0"/>
              <a:t>Tech riddles that interviewers ask: </a:t>
            </a:r>
            <a:r>
              <a:rPr lang="en-US" altLang="en-US" sz="2400" smtClean="0"/>
              <a:t>http://www.ocf.berkeley.edu/~wwu/riddles/intro.shtml</a:t>
            </a:r>
          </a:p>
          <a:p>
            <a:r>
              <a:rPr lang="en-US" altLang="en-US" smtClean="0"/>
              <a:t>55 most frequently asked interview questions: </a:t>
            </a:r>
            <a:r>
              <a:rPr lang="en-US" altLang="en-US" sz="2400" smtClean="0"/>
              <a:t>http://www.techinterviews.com/?p=230</a:t>
            </a:r>
            <a:r>
              <a:rPr lang="en-US" altLang="en-US" smtClean="0"/>
              <a:t> </a:t>
            </a:r>
          </a:p>
          <a:p>
            <a:r>
              <a:rPr lang="en-US" altLang="en-US" smtClean="0"/>
              <a:t>“Google” the company - and the interviewer</a:t>
            </a:r>
          </a:p>
          <a:p>
            <a:r>
              <a:rPr lang="en-US" altLang="en-US" smtClean="0"/>
              <a:t>Make a practice trip to the interview site</a:t>
            </a:r>
          </a:p>
          <a:p>
            <a:r>
              <a:rPr lang="en-US" altLang="en-US" smtClean="0"/>
              <a:t>The interviewer’s preparation is usually very casual</a:t>
            </a:r>
          </a:p>
        </p:txBody>
      </p:sp>
    </p:spTree>
  </p:cSld>
  <p:clrMapOvr>
    <a:masterClrMapping/>
  </p:clrMapOvr>
  <p:transition advTm="1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r>
              <a:rPr lang="en-US" altLang="en-US" smtClean="0"/>
              <a:t>Sources</a:t>
            </a:r>
          </a:p>
        </p:txBody>
      </p:sp>
      <p:sp>
        <p:nvSpPr>
          <p:cNvPr id="19459" name="Rectangle 5"/>
          <p:cNvSpPr>
            <a:spLocks noGrp="1" noChangeArrowheads="1"/>
          </p:cNvSpPr>
          <p:nvPr>
            <p:ph type="body" idx="1"/>
          </p:nvPr>
        </p:nvSpPr>
        <p:spPr>
          <a:xfrm>
            <a:off x="685800" y="1752600"/>
            <a:ext cx="7772400" cy="3508375"/>
          </a:xfrm>
        </p:spPr>
        <p:txBody>
          <a:bodyPr/>
          <a:lstStyle/>
          <a:p>
            <a:pPr>
              <a:lnSpc>
                <a:spcPct val="90000"/>
              </a:lnSpc>
            </a:pPr>
            <a:r>
              <a:rPr lang="en-US" altLang="en-US" sz="2800" smtClean="0"/>
              <a:t>“Get Hired!” by Paul Green - Bard Books, Inc. </a:t>
            </a:r>
          </a:p>
          <a:p>
            <a:pPr>
              <a:lnSpc>
                <a:spcPct val="90000"/>
              </a:lnSpc>
            </a:pPr>
            <a:r>
              <a:rPr lang="en-US" altLang="en-US" sz="2800" smtClean="0"/>
              <a:t>“Engineer’s Guide to Lifelong Employability” – IEEE-USA E-book</a:t>
            </a:r>
          </a:p>
          <a:p>
            <a:pPr>
              <a:lnSpc>
                <a:spcPct val="90000"/>
              </a:lnSpc>
            </a:pPr>
            <a:r>
              <a:rPr lang="en-US" altLang="en-US" sz="2800" smtClean="0"/>
              <a:t>“What Color is Your Parachute?” by Richard Bolles - Ten Speed Press </a:t>
            </a:r>
          </a:p>
          <a:p>
            <a:pPr>
              <a:lnSpc>
                <a:spcPct val="90000"/>
              </a:lnSpc>
            </a:pPr>
            <a:r>
              <a:rPr lang="en-US" altLang="en-US" sz="2800" smtClean="0"/>
              <a:t>“Winning Through Intimidation” by Robert Ringer - Fawcett Books</a:t>
            </a:r>
          </a:p>
          <a:p>
            <a:pPr>
              <a:lnSpc>
                <a:spcPct val="90000"/>
              </a:lnSpc>
            </a:pPr>
            <a:r>
              <a:rPr lang="en-US" altLang="en-US" sz="2800" smtClean="0"/>
              <a:t>Region 3 Employment Assistance Web Page</a:t>
            </a:r>
          </a:p>
        </p:txBody>
      </p:sp>
    </p:spTree>
  </p:cSld>
  <p:clrMapOvr>
    <a:masterClrMapping/>
  </p:clrMapOvr>
  <p:transition advTm="1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a:xfrm>
            <a:off x="685800" y="2533650"/>
            <a:ext cx="7772400" cy="647700"/>
          </a:xfrm>
        </p:spPr>
        <p:txBody>
          <a:bodyPr/>
          <a:lstStyle/>
          <a:p>
            <a:pPr algn="ctr"/>
            <a:r>
              <a:rPr lang="en-US" altLang="en-US" smtClean="0"/>
              <a:t>THE JOB INTERVIEW</a:t>
            </a:r>
          </a:p>
        </p:txBody>
      </p:sp>
      <p:sp>
        <p:nvSpPr>
          <p:cNvPr id="129027" name="Rectangle 3"/>
          <p:cNvSpPr>
            <a:spLocks noGrp="1" noChangeArrowheads="1"/>
          </p:cNvSpPr>
          <p:nvPr>
            <p:ph type="subTitle" idx="1"/>
          </p:nvPr>
        </p:nvSpPr>
        <p:spPr>
          <a:xfrm>
            <a:off x="1371600" y="3886200"/>
            <a:ext cx="6400800" cy="579438"/>
          </a:xfrm>
        </p:spPr>
        <p:txBody>
          <a:bodyPr/>
          <a:lstStyle/>
          <a:p>
            <a:r>
              <a:rPr lang="en-US" altLang="en-US" b="1" smtClean="0"/>
              <a:t>Part II – The Interview</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902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29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autoUpdateAnimBg="0"/>
      <p:bldP spid="12902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ltLang="en-US" smtClean="0"/>
              <a:t>Part II Overview</a:t>
            </a:r>
          </a:p>
        </p:txBody>
      </p:sp>
      <p:sp>
        <p:nvSpPr>
          <p:cNvPr id="131075" name="Rectangle 3"/>
          <p:cNvSpPr>
            <a:spLocks noGrp="1" noChangeArrowheads="1"/>
          </p:cNvSpPr>
          <p:nvPr>
            <p:ph type="body" sz="half" idx="1"/>
          </p:nvPr>
        </p:nvSpPr>
        <p:spPr>
          <a:xfrm>
            <a:off x="685800" y="2006600"/>
            <a:ext cx="3810000" cy="3403600"/>
          </a:xfrm>
        </p:spPr>
        <p:txBody>
          <a:bodyPr/>
          <a:lstStyle/>
          <a:p>
            <a:r>
              <a:rPr lang="en-US" altLang="en-US" sz="3200" smtClean="0"/>
              <a:t>The interview</a:t>
            </a:r>
          </a:p>
          <a:p>
            <a:r>
              <a:rPr lang="en-US" altLang="en-US" sz="3200" smtClean="0"/>
              <a:t>What really matters</a:t>
            </a:r>
          </a:p>
          <a:p>
            <a:r>
              <a:rPr lang="en-US" altLang="en-US" sz="3200" smtClean="0"/>
              <a:t>Appearance</a:t>
            </a:r>
          </a:p>
          <a:p>
            <a:r>
              <a:rPr lang="en-US" altLang="en-US" sz="3200" smtClean="0"/>
              <a:t>Behavior, good and bad</a:t>
            </a:r>
          </a:p>
          <a:p>
            <a:pPr lvl="1"/>
            <a:endParaRPr lang="en-US" altLang="en-US" sz="3200" smtClean="0"/>
          </a:p>
        </p:txBody>
      </p:sp>
      <p:sp>
        <p:nvSpPr>
          <p:cNvPr id="131076" name="Rectangle 4"/>
          <p:cNvSpPr>
            <a:spLocks noGrp="1" noChangeArrowheads="1"/>
          </p:cNvSpPr>
          <p:nvPr>
            <p:ph type="body" sz="half" idx="2"/>
          </p:nvPr>
        </p:nvSpPr>
        <p:spPr>
          <a:xfrm>
            <a:off x="4648200" y="2006600"/>
            <a:ext cx="3810000" cy="2916238"/>
          </a:xfrm>
        </p:spPr>
        <p:txBody>
          <a:bodyPr/>
          <a:lstStyle/>
          <a:p>
            <a:r>
              <a:rPr lang="en-US" altLang="en-US" sz="3200" smtClean="0"/>
              <a:t>Topics to avoid</a:t>
            </a:r>
          </a:p>
          <a:p>
            <a:r>
              <a:rPr lang="en-US" altLang="en-US" sz="3200" smtClean="0"/>
              <a:t>Questions to ask</a:t>
            </a:r>
          </a:p>
          <a:p>
            <a:r>
              <a:rPr lang="en-US" altLang="en-US" sz="3200" smtClean="0"/>
              <a:t>Salary negotiations</a:t>
            </a:r>
          </a:p>
          <a:p>
            <a:r>
              <a:rPr lang="en-US" altLang="en-US" sz="3200" smtClean="0"/>
              <a:t>Afterwards</a:t>
            </a:r>
          </a:p>
          <a:p>
            <a:endParaRPr lang="en-US" altLang="en-US" sz="32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107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31075"/>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31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utoUpdateAnimBg="0"/>
      <p:bldP spid="131075" grpId="0" autoUpdateAnimBg="0"/>
      <p:bldP spid="13107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altLang="en-US" smtClean="0"/>
              <a:t>Part I Overview</a:t>
            </a:r>
          </a:p>
        </p:txBody>
      </p:sp>
      <p:sp>
        <p:nvSpPr>
          <p:cNvPr id="3075" name="Rectangle 5"/>
          <p:cNvSpPr>
            <a:spLocks noGrp="1" noChangeArrowheads="1"/>
          </p:cNvSpPr>
          <p:nvPr>
            <p:ph type="body" idx="1"/>
          </p:nvPr>
        </p:nvSpPr>
        <p:spPr>
          <a:xfrm>
            <a:off x="685800" y="2006600"/>
            <a:ext cx="7772400" cy="1747838"/>
          </a:xfrm>
        </p:spPr>
        <p:txBody>
          <a:bodyPr/>
          <a:lstStyle/>
          <a:p>
            <a:r>
              <a:rPr lang="en-US" altLang="en-US" smtClean="0"/>
              <a:t>Interview types</a:t>
            </a:r>
          </a:p>
          <a:p>
            <a:r>
              <a:rPr lang="en-US" altLang="en-US" smtClean="0"/>
              <a:t>Preparation</a:t>
            </a:r>
          </a:p>
          <a:p>
            <a:endParaRPr lang="en-US" altLang="en-US" smtClean="0"/>
          </a:p>
        </p:txBody>
      </p:sp>
    </p:spTree>
  </p:cSld>
  <p:clrMapOvr>
    <a:masterClrMapping/>
  </p:clrMapOvr>
  <p:transition advTm="1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ltLang="en-US" smtClean="0"/>
              <a:t>The Interview</a:t>
            </a:r>
          </a:p>
        </p:txBody>
      </p:sp>
      <p:sp>
        <p:nvSpPr>
          <p:cNvPr id="133123" name="Rectangle 3"/>
          <p:cNvSpPr>
            <a:spLocks noGrp="1" noChangeArrowheads="1"/>
          </p:cNvSpPr>
          <p:nvPr>
            <p:ph type="body" idx="1"/>
          </p:nvPr>
        </p:nvSpPr>
        <p:spPr>
          <a:xfrm>
            <a:off x="685800" y="2006600"/>
            <a:ext cx="7772400" cy="4100513"/>
          </a:xfrm>
        </p:spPr>
        <p:txBody>
          <a:bodyPr/>
          <a:lstStyle/>
          <a:p>
            <a:pPr marL="609600" indent="-609600"/>
            <a:r>
              <a:rPr lang="en-US" altLang="en-US" sz="2800" smtClean="0"/>
              <a:t>You are already Qualified for the job</a:t>
            </a:r>
          </a:p>
          <a:p>
            <a:pPr marL="609600" indent="-609600"/>
            <a:r>
              <a:rPr lang="en-US" altLang="en-US" sz="2800" smtClean="0"/>
              <a:t>Question to answer – how do/will you fit?</a:t>
            </a:r>
          </a:p>
          <a:p>
            <a:pPr marL="609600" indent="-609600"/>
            <a:r>
              <a:rPr lang="en-US" altLang="en-US" sz="2800" smtClean="0"/>
              <a:t>Five Steps Of A Success Sale</a:t>
            </a:r>
          </a:p>
          <a:p>
            <a:pPr marL="990600" lvl="1" indent="-533400"/>
            <a:r>
              <a:rPr lang="en-US" altLang="en-US" sz="2400" smtClean="0"/>
              <a:t>Build rapport</a:t>
            </a:r>
          </a:p>
          <a:p>
            <a:pPr marL="990600" lvl="1" indent="-533400"/>
            <a:r>
              <a:rPr lang="en-US" altLang="en-US" sz="2400" smtClean="0"/>
              <a:t>Ask questions to uncover needs</a:t>
            </a:r>
          </a:p>
          <a:p>
            <a:pPr marL="990600" lvl="1" indent="-533400"/>
            <a:r>
              <a:rPr lang="en-US" altLang="en-US" sz="2400" smtClean="0"/>
              <a:t>Describe benefits, strengths, abilities</a:t>
            </a:r>
          </a:p>
          <a:p>
            <a:pPr marL="990600" lvl="1" indent="-533400"/>
            <a:r>
              <a:rPr lang="en-US" altLang="en-US" sz="2400" smtClean="0"/>
              <a:t>Overcome objections, ask questions to uncover them; restate strengths, satisfy needs</a:t>
            </a:r>
          </a:p>
          <a:p>
            <a:pPr marL="990600" lvl="1" indent="-533400"/>
            <a:r>
              <a:rPr lang="en-US" altLang="en-US" sz="2400" smtClean="0"/>
              <a:t>Close ‑ where do we go from here!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312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33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utoUpdateAnimBg="0"/>
      <p:bldP spid="13312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ltLang="en-US" smtClean="0"/>
              <a:t>Impact of Your Presence</a:t>
            </a:r>
          </a:p>
        </p:txBody>
      </p:sp>
      <p:sp>
        <p:nvSpPr>
          <p:cNvPr id="162819" name="Rectangle 3"/>
          <p:cNvSpPr>
            <a:spLocks noGrp="1" noChangeArrowheads="1"/>
          </p:cNvSpPr>
          <p:nvPr>
            <p:ph type="body" idx="1"/>
          </p:nvPr>
        </p:nvSpPr>
        <p:spPr>
          <a:xfrm>
            <a:off x="685800" y="2006600"/>
            <a:ext cx="7772400" cy="3286125"/>
          </a:xfrm>
        </p:spPr>
        <p:txBody>
          <a:bodyPr/>
          <a:lstStyle/>
          <a:p>
            <a:r>
              <a:rPr lang="en-US" altLang="en-US" smtClean="0"/>
              <a:t>Never distract the interviewer</a:t>
            </a:r>
          </a:p>
          <a:p>
            <a:r>
              <a:rPr lang="en-US" altLang="en-US" smtClean="0"/>
              <a:t>Impact of one’s presence:</a:t>
            </a:r>
          </a:p>
          <a:p>
            <a:pPr lvl="1"/>
            <a:r>
              <a:rPr lang="en-US" altLang="en-US" smtClean="0"/>
              <a:t>55% body language</a:t>
            </a:r>
          </a:p>
          <a:p>
            <a:pPr lvl="1"/>
            <a:r>
              <a:rPr lang="en-US" altLang="en-US" smtClean="0"/>
              <a:t>38% voice tone</a:t>
            </a:r>
          </a:p>
          <a:p>
            <a:pPr lvl="1"/>
            <a:r>
              <a:rPr lang="en-US" altLang="en-US" smtClean="0"/>
              <a:t>7% word content</a:t>
            </a:r>
          </a:p>
          <a:p>
            <a:r>
              <a:rPr lang="en-US" altLang="en-US" smtClean="0"/>
              <a:t>Listen – they talk 70%; you talk 30%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6281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628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utoUpdateAnimBg="0"/>
      <p:bldP spid="16281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ltLang="en-US" smtClean="0"/>
              <a:t>Appearance</a:t>
            </a:r>
          </a:p>
        </p:txBody>
      </p:sp>
      <p:sp>
        <p:nvSpPr>
          <p:cNvPr id="135171" name="Rectangle 3"/>
          <p:cNvSpPr>
            <a:spLocks noGrp="1" noChangeArrowheads="1"/>
          </p:cNvSpPr>
          <p:nvPr>
            <p:ph type="body" sz="half" idx="1"/>
          </p:nvPr>
        </p:nvSpPr>
        <p:spPr>
          <a:xfrm>
            <a:off x="685800" y="2006600"/>
            <a:ext cx="5334000" cy="1747838"/>
          </a:xfrm>
        </p:spPr>
        <p:txBody>
          <a:bodyPr/>
          <a:lstStyle/>
          <a:p>
            <a:r>
              <a:rPr lang="en-US" altLang="en-US" smtClean="0"/>
              <a:t>Dress to blend</a:t>
            </a:r>
          </a:p>
          <a:p>
            <a:r>
              <a:rPr lang="en-US" altLang="en-US" smtClean="0"/>
              <a:t>Good grooming is important</a:t>
            </a:r>
          </a:p>
          <a:p>
            <a:r>
              <a:rPr lang="en-US" altLang="en-US" smtClean="0"/>
              <a:t>Don’t be late</a:t>
            </a:r>
          </a:p>
        </p:txBody>
      </p:sp>
      <p:pic>
        <p:nvPicPr>
          <p:cNvPr id="24580" name="Picture 4" descr="BD05266_"/>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6445250" y="2006600"/>
            <a:ext cx="1708150" cy="2260600"/>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517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35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autoUpdateAnimBg="0"/>
      <p:bldP spid="13517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en-US" smtClean="0"/>
              <a:t>Behavior</a:t>
            </a:r>
          </a:p>
        </p:txBody>
      </p:sp>
      <p:sp>
        <p:nvSpPr>
          <p:cNvPr id="137219" name="Rectangle 3"/>
          <p:cNvSpPr>
            <a:spLocks noGrp="1" noChangeArrowheads="1"/>
          </p:cNvSpPr>
          <p:nvPr>
            <p:ph type="body" idx="1"/>
          </p:nvPr>
        </p:nvSpPr>
        <p:spPr>
          <a:xfrm>
            <a:off x="685800" y="1905000"/>
            <a:ext cx="7772400" cy="4084638"/>
          </a:xfrm>
        </p:spPr>
        <p:txBody>
          <a:bodyPr/>
          <a:lstStyle/>
          <a:p>
            <a:r>
              <a:rPr lang="en-US" altLang="en-US" smtClean="0"/>
              <a:t>Lean forward to show interest</a:t>
            </a:r>
          </a:p>
          <a:p>
            <a:r>
              <a:rPr lang="en-US" altLang="en-US" smtClean="0"/>
              <a:t>Keep your hands away from face and head</a:t>
            </a:r>
          </a:p>
          <a:p>
            <a:r>
              <a:rPr lang="en-US" altLang="en-US" smtClean="0"/>
              <a:t>Do not fold your arms across your chest</a:t>
            </a:r>
          </a:p>
          <a:p>
            <a:r>
              <a:rPr lang="en-US" altLang="en-US" smtClean="0"/>
              <a:t>Make eye contact, but don’t stare</a:t>
            </a:r>
          </a:p>
          <a:p>
            <a:r>
              <a:rPr lang="en-US" altLang="en-US" smtClean="0"/>
              <a:t>Try to smile occasionally</a:t>
            </a:r>
          </a:p>
          <a:p>
            <a:r>
              <a:rPr lang="en-US" altLang="en-US" smtClean="0"/>
              <a:t>Try to sound enthusiastic</a:t>
            </a:r>
          </a:p>
          <a:p>
            <a:r>
              <a:rPr lang="en-US" altLang="en-US" smtClean="0"/>
              <a:t>Have self-confidence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721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37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autoUpdateAnimBg="0"/>
      <p:bldP spid="13721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en-US" smtClean="0"/>
              <a:t>Behavior</a:t>
            </a:r>
          </a:p>
        </p:txBody>
      </p:sp>
      <p:sp>
        <p:nvSpPr>
          <p:cNvPr id="139267" name="Rectangle 3"/>
          <p:cNvSpPr>
            <a:spLocks noGrp="1" noChangeArrowheads="1"/>
          </p:cNvSpPr>
          <p:nvPr>
            <p:ph type="body" idx="1"/>
          </p:nvPr>
        </p:nvSpPr>
        <p:spPr>
          <a:xfrm>
            <a:off x="685800" y="2057400"/>
            <a:ext cx="7772400" cy="3500438"/>
          </a:xfrm>
        </p:spPr>
        <p:txBody>
          <a:bodyPr/>
          <a:lstStyle/>
          <a:p>
            <a:r>
              <a:rPr lang="en-US" altLang="en-US" smtClean="0"/>
              <a:t>Do not over-talk</a:t>
            </a:r>
          </a:p>
          <a:p>
            <a:r>
              <a:rPr lang="en-US" altLang="en-US" smtClean="0"/>
              <a:t>Do not display arrogance</a:t>
            </a:r>
          </a:p>
          <a:p>
            <a:r>
              <a:rPr lang="en-US" altLang="en-US" smtClean="0"/>
              <a:t>Do not use profanity or risqué humor</a:t>
            </a:r>
          </a:p>
          <a:p>
            <a:r>
              <a:rPr lang="en-US" altLang="en-US" smtClean="0"/>
              <a:t>Restrain any distracting physical habits</a:t>
            </a:r>
          </a:p>
          <a:p>
            <a:r>
              <a:rPr lang="en-US" altLang="en-US" smtClean="0"/>
              <a:t>Do not complain about peripheral items</a:t>
            </a:r>
          </a:p>
          <a:p>
            <a:r>
              <a:rPr lang="en-US" altLang="en-US" smtClean="0"/>
              <a:t>Do not make negative references to others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926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39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utoUpdateAnimBg="0"/>
      <p:bldP spid="13926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ltLang="en-US" smtClean="0"/>
              <a:t>The First Few Minutes</a:t>
            </a:r>
          </a:p>
        </p:txBody>
      </p:sp>
      <p:sp>
        <p:nvSpPr>
          <p:cNvPr id="141315" name="Rectangle 3"/>
          <p:cNvSpPr>
            <a:spLocks noGrp="1" noChangeArrowheads="1"/>
          </p:cNvSpPr>
          <p:nvPr>
            <p:ph type="body" sz="half" idx="1"/>
          </p:nvPr>
        </p:nvSpPr>
        <p:spPr>
          <a:xfrm>
            <a:off x="685800" y="1828800"/>
            <a:ext cx="5410200" cy="3994150"/>
          </a:xfrm>
        </p:spPr>
        <p:txBody>
          <a:bodyPr/>
          <a:lstStyle/>
          <a:p>
            <a:pPr>
              <a:lnSpc>
                <a:spcPct val="80000"/>
              </a:lnSpc>
            </a:pPr>
            <a:r>
              <a:rPr lang="en-US" altLang="en-US" smtClean="0"/>
              <a:t>Try to establish rapport</a:t>
            </a:r>
          </a:p>
          <a:p>
            <a:pPr>
              <a:lnSpc>
                <a:spcPct val="80000"/>
              </a:lnSpc>
            </a:pPr>
            <a:r>
              <a:rPr lang="en-US" altLang="en-US" smtClean="0"/>
              <a:t>Shake hands</a:t>
            </a:r>
          </a:p>
          <a:p>
            <a:pPr>
              <a:lnSpc>
                <a:spcPct val="80000"/>
              </a:lnSpc>
            </a:pPr>
            <a:r>
              <a:rPr lang="en-US" altLang="en-US" smtClean="0"/>
              <a:t>Thank the interviewer for their time</a:t>
            </a:r>
          </a:p>
          <a:p>
            <a:pPr>
              <a:lnSpc>
                <a:spcPct val="80000"/>
              </a:lnSpc>
            </a:pPr>
            <a:r>
              <a:rPr lang="en-US" altLang="en-US" smtClean="0"/>
              <a:t>Ask where you should sit, etc.</a:t>
            </a:r>
          </a:p>
          <a:p>
            <a:pPr>
              <a:lnSpc>
                <a:spcPct val="80000"/>
              </a:lnSpc>
            </a:pPr>
            <a:r>
              <a:rPr lang="en-US" altLang="en-US" smtClean="0"/>
              <a:t>Ask the interviewer if he needs another copy of your resume</a:t>
            </a:r>
          </a:p>
        </p:txBody>
      </p:sp>
      <p:pic>
        <p:nvPicPr>
          <p:cNvPr id="27652" name="Picture 4" descr="BD20189_"/>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6364288" y="2286000"/>
            <a:ext cx="1941512" cy="2514600"/>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131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1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autoUpdateAnimBg="0"/>
      <p:bldP spid="141315"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ltLang="en-US" smtClean="0"/>
              <a:t>Topics to Avoid</a:t>
            </a:r>
          </a:p>
        </p:txBody>
      </p:sp>
      <p:sp>
        <p:nvSpPr>
          <p:cNvPr id="143363" name="Rectangle 3"/>
          <p:cNvSpPr>
            <a:spLocks noGrp="1" noChangeArrowheads="1"/>
          </p:cNvSpPr>
          <p:nvPr>
            <p:ph type="body" idx="1"/>
          </p:nvPr>
        </p:nvSpPr>
        <p:spPr>
          <a:xfrm>
            <a:off x="685800" y="1600200"/>
            <a:ext cx="7772400" cy="4084638"/>
          </a:xfrm>
        </p:spPr>
        <p:txBody>
          <a:bodyPr/>
          <a:lstStyle/>
          <a:p>
            <a:r>
              <a:rPr lang="en-US" altLang="en-US" smtClean="0"/>
              <a:t>Sex</a:t>
            </a:r>
          </a:p>
          <a:p>
            <a:r>
              <a:rPr lang="en-US" altLang="en-US" smtClean="0"/>
              <a:t>Race and ethnicity</a:t>
            </a:r>
          </a:p>
          <a:p>
            <a:r>
              <a:rPr lang="en-US" altLang="en-US" smtClean="0"/>
              <a:t>Religion</a:t>
            </a:r>
          </a:p>
          <a:p>
            <a:r>
              <a:rPr lang="en-US" altLang="en-US" smtClean="0"/>
              <a:t>Money</a:t>
            </a:r>
          </a:p>
          <a:p>
            <a:r>
              <a:rPr lang="en-US" altLang="en-US" smtClean="0"/>
              <a:t>Lunch</a:t>
            </a:r>
          </a:p>
          <a:p>
            <a:r>
              <a:rPr lang="en-US" altLang="en-US" smtClean="0"/>
              <a:t>Who you know in the organization</a:t>
            </a:r>
          </a:p>
          <a:p>
            <a:r>
              <a:rPr lang="en-US" altLang="en-US" smtClean="0"/>
              <a:t>Don’t compliment their appearance</a:t>
            </a:r>
          </a:p>
        </p:txBody>
      </p:sp>
      <p:pic>
        <p:nvPicPr>
          <p:cNvPr id="28676" name="Picture 4" descr="j0283243"/>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49875" y="2438400"/>
            <a:ext cx="23161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336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3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autoUpdateAnimBg="0"/>
      <p:bldP spid="14336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smtClean="0"/>
              <a:t>STAR Format Interview</a:t>
            </a:r>
          </a:p>
        </p:txBody>
      </p:sp>
      <p:sp>
        <p:nvSpPr>
          <p:cNvPr id="29699" name="Rectangle 3"/>
          <p:cNvSpPr>
            <a:spLocks noGrp="1" noChangeArrowheads="1"/>
          </p:cNvSpPr>
          <p:nvPr>
            <p:ph type="body" idx="1"/>
          </p:nvPr>
        </p:nvSpPr>
        <p:spPr>
          <a:xfrm>
            <a:off x="685800" y="2006600"/>
            <a:ext cx="7772400" cy="2591479"/>
          </a:xfrm>
        </p:spPr>
        <p:txBody>
          <a:bodyPr/>
          <a:lstStyle/>
          <a:p>
            <a:pPr marL="0" indent="0">
              <a:buNone/>
            </a:pPr>
            <a:r>
              <a:rPr lang="en-US" altLang="en-US" sz="2800" b="1" dirty="0" smtClean="0"/>
              <a:t>Answer all questions in </a:t>
            </a:r>
            <a:r>
              <a:rPr lang="en-US" altLang="en-US" sz="2800" b="1" dirty="0" smtClean="0">
                <a:solidFill>
                  <a:srgbClr val="C00000"/>
                </a:solidFill>
              </a:rPr>
              <a:t>STAR</a:t>
            </a:r>
            <a:r>
              <a:rPr lang="en-US" altLang="en-US" sz="2800" b="1" dirty="0" smtClean="0"/>
              <a:t> format:</a:t>
            </a:r>
          </a:p>
          <a:p>
            <a:r>
              <a:rPr lang="en-US" altLang="en-US" sz="2800" b="1" dirty="0" smtClean="0">
                <a:solidFill>
                  <a:srgbClr val="C00000"/>
                </a:solidFill>
              </a:rPr>
              <a:t>S</a:t>
            </a:r>
            <a:r>
              <a:rPr lang="en-US" altLang="en-US" sz="2800" b="1" dirty="0" smtClean="0"/>
              <a:t>-Situation</a:t>
            </a:r>
            <a:r>
              <a:rPr lang="en-US" altLang="en-US" sz="2800" dirty="0" smtClean="0"/>
              <a:t>: Provide a situation</a:t>
            </a:r>
          </a:p>
          <a:p>
            <a:r>
              <a:rPr lang="en-US" altLang="en-US" sz="2800" b="1" dirty="0" smtClean="0">
                <a:solidFill>
                  <a:srgbClr val="C00000"/>
                </a:solidFill>
              </a:rPr>
              <a:t>T</a:t>
            </a:r>
            <a:r>
              <a:rPr lang="en-US" altLang="en-US" sz="2800" dirty="0" smtClean="0"/>
              <a:t>-</a:t>
            </a:r>
            <a:r>
              <a:rPr lang="en-US" altLang="en-US" sz="2800" b="1" dirty="0" smtClean="0"/>
              <a:t>Task</a:t>
            </a:r>
            <a:r>
              <a:rPr lang="en-US" altLang="en-US" sz="2800" dirty="0" smtClean="0"/>
              <a:t>: situation or task</a:t>
            </a:r>
          </a:p>
          <a:p>
            <a:r>
              <a:rPr lang="en-US" altLang="en-US" sz="2800" b="1" dirty="0" smtClean="0">
                <a:solidFill>
                  <a:srgbClr val="C00000"/>
                </a:solidFill>
              </a:rPr>
              <a:t>A</a:t>
            </a:r>
            <a:r>
              <a:rPr lang="en-US" altLang="en-US" sz="2800" dirty="0" smtClean="0"/>
              <a:t>-Action: describe the action plan</a:t>
            </a:r>
          </a:p>
          <a:p>
            <a:r>
              <a:rPr lang="en-US" altLang="en-US" sz="2800" b="1" dirty="0" smtClean="0">
                <a:solidFill>
                  <a:srgbClr val="C00000"/>
                </a:solidFill>
              </a:rPr>
              <a:t>R</a:t>
            </a:r>
            <a:r>
              <a:rPr lang="en-US" altLang="en-US" sz="2800" dirty="0" smtClean="0"/>
              <a:t>-Result: provide quantitative results.</a:t>
            </a:r>
          </a:p>
        </p:txBody>
      </p:sp>
    </p:spTree>
    <p:extLst>
      <p:ext uri="{BB962C8B-B14F-4D97-AF65-F5344CB8AC3E}">
        <p14:creationId xmlns:p14="http://schemas.microsoft.com/office/powerpoint/2010/main" val="2464578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t>Interview Focus Factors</a:t>
            </a:r>
          </a:p>
        </p:txBody>
      </p:sp>
      <p:sp>
        <p:nvSpPr>
          <p:cNvPr id="29699" name="Rectangle 3"/>
          <p:cNvSpPr>
            <a:spLocks noGrp="1" noChangeArrowheads="1"/>
          </p:cNvSpPr>
          <p:nvPr>
            <p:ph type="body" idx="1"/>
          </p:nvPr>
        </p:nvSpPr>
        <p:spPr>
          <a:xfrm>
            <a:off x="685800" y="2006600"/>
            <a:ext cx="7772400" cy="4192588"/>
          </a:xfrm>
        </p:spPr>
        <p:txBody>
          <a:bodyPr/>
          <a:lstStyle/>
          <a:p>
            <a:r>
              <a:rPr lang="en-US" altLang="en-US" sz="2800" b="1" smtClean="0"/>
              <a:t>Experience</a:t>
            </a:r>
            <a:r>
              <a:rPr lang="en-US" altLang="en-US" sz="2800" smtClean="0"/>
              <a:t>: How does your experience or education relate to the position?</a:t>
            </a:r>
          </a:p>
          <a:p>
            <a:r>
              <a:rPr lang="en-US" altLang="en-US" sz="2800" b="1" smtClean="0"/>
              <a:t>Capability &amp; Skills</a:t>
            </a:r>
            <a:r>
              <a:rPr lang="en-US" altLang="en-US" sz="2800" smtClean="0"/>
              <a:t>: What value you can add and can you prove it.</a:t>
            </a:r>
          </a:p>
          <a:p>
            <a:r>
              <a:rPr lang="en-US" altLang="en-US" sz="2800" b="1" smtClean="0"/>
              <a:t>Motivation:</a:t>
            </a:r>
            <a:r>
              <a:rPr lang="en-US" altLang="en-US" sz="2800" smtClean="0"/>
              <a:t> Do you show signs of initiative, persistence, self-discipline and/or ambition?</a:t>
            </a:r>
          </a:p>
          <a:p>
            <a:r>
              <a:rPr lang="en-US" altLang="en-US" sz="2800" b="1" smtClean="0"/>
              <a:t>Personal:</a:t>
            </a:r>
            <a:r>
              <a:rPr lang="en-US" altLang="en-US" sz="2800" smtClean="0"/>
              <a:t> The interviewer is visualizing your appearance and personality as well as poise, confidence, maturity, and enthusiasm.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2438400" y="609600"/>
            <a:ext cx="6324600" cy="641350"/>
          </a:xfrm>
        </p:spPr>
        <p:txBody>
          <a:bodyPr/>
          <a:lstStyle/>
          <a:p>
            <a:r>
              <a:rPr lang="en-US" altLang="en-US" smtClean="0"/>
              <a:t>Top “Cliche” Questions</a:t>
            </a:r>
          </a:p>
        </p:txBody>
      </p:sp>
      <p:sp>
        <p:nvSpPr>
          <p:cNvPr id="145411" name="Rectangle 3"/>
          <p:cNvSpPr>
            <a:spLocks noGrp="1" noChangeArrowheads="1"/>
          </p:cNvSpPr>
          <p:nvPr>
            <p:ph type="body" idx="1"/>
          </p:nvPr>
        </p:nvSpPr>
        <p:spPr>
          <a:xfrm>
            <a:off x="685800" y="1600200"/>
            <a:ext cx="8229600" cy="3797300"/>
          </a:xfrm>
        </p:spPr>
        <p:txBody>
          <a:bodyPr/>
          <a:lstStyle/>
          <a:p>
            <a:pPr>
              <a:lnSpc>
                <a:spcPct val="80000"/>
              </a:lnSpc>
            </a:pPr>
            <a:r>
              <a:rPr lang="en-US" altLang="en-US" smtClean="0"/>
              <a:t>Tell me about yourself</a:t>
            </a:r>
          </a:p>
          <a:p>
            <a:pPr>
              <a:lnSpc>
                <a:spcPct val="80000"/>
              </a:lnSpc>
            </a:pPr>
            <a:r>
              <a:rPr lang="en-US" altLang="en-US" smtClean="0"/>
              <a:t>Why are you seeking Employment?</a:t>
            </a:r>
          </a:p>
          <a:p>
            <a:pPr>
              <a:lnSpc>
                <a:spcPct val="80000"/>
              </a:lnSpc>
            </a:pPr>
            <a:r>
              <a:rPr lang="en-US" altLang="en-US" smtClean="0"/>
              <a:t>What do you feel are your Strengths?</a:t>
            </a:r>
          </a:p>
          <a:p>
            <a:pPr>
              <a:lnSpc>
                <a:spcPct val="80000"/>
              </a:lnSpc>
            </a:pPr>
            <a:r>
              <a:rPr lang="en-US" altLang="en-US" smtClean="0"/>
              <a:t>What are some of your Weaknesses?</a:t>
            </a:r>
          </a:p>
          <a:p>
            <a:pPr>
              <a:lnSpc>
                <a:spcPct val="80000"/>
              </a:lnSpc>
            </a:pPr>
            <a:r>
              <a:rPr lang="en-US" altLang="en-US" smtClean="0"/>
              <a:t>What did you like about your last Position?</a:t>
            </a:r>
          </a:p>
          <a:p>
            <a:pPr>
              <a:lnSpc>
                <a:spcPct val="80000"/>
              </a:lnSpc>
            </a:pPr>
            <a:r>
              <a:rPr lang="en-US" altLang="en-US" smtClean="0"/>
              <a:t>What did you Least Enjoy?</a:t>
            </a:r>
          </a:p>
          <a:p>
            <a:pPr>
              <a:lnSpc>
                <a:spcPct val="80000"/>
              </a:lnSpc>
            </a:pPr>
            <a:r>
              <a:rPr lang="en-US" altLang="en-US" smtClean="0"/>
              <a:t>Why would you like to join our firm? (or Why should we hire you?)</a:t>
            </a:r>
          </a:p>
        </p:txBody>
      </p:sp>
      <p:sp>
        <p:nvSpPr>
          <p:cNvPr id="30724" name="Text Box 4"/>
          <p:cNvSpPr txBox="1">
            <a:spLocks noChangeArrowheads="1"/>
          </p:cNvSpPr>
          <p:nvPr/>
        </p:nvSpPr>
        <p:spPr bwMode="auto">
          <a:xfrm>
            <a:off x="990600" y="5715000"/>
            <a:ext cx="30480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500">
                <a:solidFill>
                  <a:schemeClr val="tx1"/>
                </a:solidFill>
                <a:latin typeface="Times New Roman" panose="02020603050405020304" pitchFamily="18" charset="0"/>
              </a:defRPr>
            </a:lvl1pPr>
            <a:lvl2pPr marL="742950" indent="-285750">
              <a:defRPr sz="500">
                <a:solidFill>
                  <a:schemeClr val="tx1"/>
                </a:solidFill>
                <a:latin typeface="Times New Roman" panose="02020603050405020304" pitchFamily="18" charset="0"/>
              </a:defRPr>
            </a:lvl2pPr>
            <a:lvl3pPr marL="1143000" indent="-228600">
              <a:defRPr sz="500">
                <a:solidFill>
                  <a:schemeClr val="tx1"/>
                </a:solidFill>
                <a:latin typeface="Times New Roman" panose="02020603050405020304" pitchFamily="18" charset="0"/>
              </a:defRPr>
            </a:lvl3pPr>
            <a:lvl4pPr marL="1600200" indent="-228600">
              <a:defRPr sz="500">
                <a:solidFill>
                  <a:schemeClr val="tx1"/>
                </a:solidFill>
                <a:latin typeface="Times New Roman" panose="02020603050405020304" pitchFamily="18" charset="0"/>
              </a:defRPr>
            </a:lvl4pPr>
            <a:lvl5pPr marL="2057400" indent="-228600">
              <a:defRPr sz="5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500">
                <a:solidFill>
                  <a:schemeClr val="tx1"/>
                </a:solidFill>
                <a:latin typeface="Times New Roman" panose="02020603050405020304" pitchFamily="18" charset="0"/>
              </a:defRPr>
            </a:lvl9pPr>
          </a:lstStyle>
          <a:p>
            <a:pPr>
              <a:spcBef>
                <a:spcPct val="50000"/>
              </a:spcBef>
            </a:pPr>
            <a:endParaRPr lang="en-US" altLang="en-US"/>
          </a:p>
        </p:txBody>
      </p:sp>
      <p:sp>
        <p:nvSpPr>
          <p:cNvPr id="30725" name="Text Box 5"/>
          <p:cNvSpPr txBox="1">
            <a:spLocks noChangeArrowheads="1"/>
          </p:cNvSpPr>
          <p:nvPr/>
        </p:nvSpPr>
        <p:spPr bwMode="auto">
          <a:xfrm>
            <a:off x="838200" y="5791200"/>
            <a:ext cx="2895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500">
                <a:solidFill>
                  <a:schemeClr val="tx1"/>
                </a:solidFill>
                <a:latin typeface="Times New Roman" panose="02020603050405020304" pitchFamily="18" charset="0"/>
              </a:defRPr>
            </a:lvl1pPr>
            <a:lvl2pPr marL="742950" indent="-285750">
              <a:defRPr sz="500">
                <a:solidFill>
                  <a:schemeClr val="tx1"/>
                </a:solidFill>
                <a:latin typeface="Times New Roman" panose="02020603050405020304" pitchFamily="18" charset="0"/>
              </a:defRPr>
            </a:lvl2pPr>
            <a:lvl3pPr marL="1143000" indent="-228600">
              <a:defRPr sz="500">
                <a:solidFill>
                  <a:schemeClr val="tx1"/>
                </a:solidFill>
                <a:latin typeface="Times New Roman" panose="02020603050405020304" pitchFamily="18" charset="0"/>
              </a:defRPr>
            </a:lvl3pPr>
            <a:lvl4pPr marL="1600200" indent="-228600">
              <a:defRPr sz="500">
                <a:solidFill>
                  <a:schemeClr val="tx1"/>
                </a:solidFill>
                <a:latin typeface="Times New Roman" panose="02020603050405020304" pitchFamily="18" charset="0"/>
              </a:defRPr>
            </a:lvl4pPr>
            <a:lvl5pPr marL="2057400" indent="-228600">
              <a:defRPr sz="5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500">
                <a:solidFill>
                  <a:schemeClr val="tx1"/>
                </a:solidFill>
                <a:latin typeface="Times New Roman" panose="02020603050405020304" pitchFamily="18" charset="0"/>
              </a:defRPr>
            </a:lvl9pPr>
          </a:lstStyle>
          <a:p>
            <a:pPr>
              <a:spcBef>
                <a:spcPct val="50000"/>
              </a:spcBef>
            </a:pPr>
            <a:r>
              <a:rPr lang="en-US" altLang="en-US" sz="1600"/>
              <a:t>List courtesy Tom Sale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541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5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autoUpdateAnimBg="0"/>
      <p:bldP spid="14541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1"/>
          <p:cNvSpPr>
            <a:spLocks noGrp="1" noChangeArrowheads="1"/>
          </p:cNvSpPr>
          <p:nvPr>
            <p:ph type="title"/>
          </p:nvPr>
        </p:nvSpPr>
        <p:spPr/>
        <p:txBody>
          <a:bodyPr/>
          <a:lstStyle/>
          <a:p>
            <a:r>
              <a:rPr lang="en-US" altLang="en-US" smtClean="0"/>
              <a:t>Interview Types</a:t>
            </a:r>
          </a:p>
        </p:txBody>
      </p:sp>
      <p:sp>
        <p:nvSpPr>
          <p:cNvPr id="4099" name="Rectangle 12"/>
          <p:cNvSpPr>
            <a:spLocks noGrp="1" noChangeArrowheads="1"/>
          </p:cNvSpPr>
          <p:nvPr>
            <p:ph type="body" idx="1"/>
          </p:nvPr>
        </p:nvSpPr>
        <p:spPr>
          <a:xfrm>
            <a:off x="685800" y="2006600"/>
            <a:ext cx="7772400" cy="3870325"/>
          </a:xfrm>
        </p:spPr>
        <p:txBody>
          <a:bodyPr/>
          <a:lstStyle/>
          <a:p>
            <a:r>
              <a:rPr lang="en-US" altLang="en-US" smtClean="0"/>
              <a:t>Phone Screen</a:t>
            </a:r>
          </a:p>
          <a:p>
            <a:r>
              <a:rPr lang="en-US" altLang="en-US" smtClean="0"/>
              <a:t>Structured vs. unstructured</a:t>
            </a:r>
          </a:p>
          <a:p>
            <a:r>
              <a:rPr lang="en-US" altLang="en-US" smtClean="0"/>
              <a:t>Job skills vs. personality traits</a:t>
            </a:r>
          </a:p>
          <a:p>
            <a:r>
              <a:rPr lang="en-US" altLang="en-US" smtClean="0"/>
              <a:t>Formal Interview formats</a:t>
            </a:r>
          </a:p>
          <a:p>
            <a:pPr lvl="1"/>
            <a:r>
              <a:rPr lang="en-US" altLang="en-US" smtClean="0"/>
              <a:t>One-on-One interview</a:t>
            </a:r>
          </a:p>
          <a:p>
            <a:pPr lvl="1"/>
            <a:r>
              <a:rPr lang="en-US" altLang="en-US" smtClean="0"/>
              <a:t>Group interview</a:t>
            </a:r>
          </a:p>
          <a:p>
            <a:pPr lvl="1"/>
            <a:r>
              <a:rPr lang="en-US" altLang="en-US" smtClean="0"/>
              <a:t>Technical seminar</a:t>
            </a:r>
          </a:p>
        </p:txBody>
      </p:sp>
      <p:pic>
        <p:nvPicPr>
          <p:cNvPr id="4100" name="Picture 14" descr="BD19925_"/>
          <p:cNvPicPr>
            <a:picLocks noGrp="1" noChangeAspect="1" noChangeArrowheads="1"/>
          </p:cNvPicPr>
          <p:nvPr>
            <p:ph type="clipArt"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943600" y="3733800"/>
            <a:ext cx="2362200" cy="1905000"/>
          </a:xfrm>
          <a:noFill/>
        </p:spPr>
      </p:pic>
    </p:spTree>
  </p:cSld>
  <p:clrMapOvr>
    <a:masterClrMapping/>
  </p:clrMapOvr>
  <p:transition advTm="10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2438400" y="609600"/>
            <a:ext cx="6324600" cy="641350"/>
          </a:xfrm>
        </p:spPr>
        <p:txBody>
          <a:bodyPr/>
          <a:lstStyle/>
          <a:p>
            <a:r>
              <a:rPr lang="en-US" altLang="en-US" smtClean="0"/>
              <a:t>Top “Cliche” Questions (2)</a:t>
            </a:r>
          </a:p>
        </p:txBody>
      </p:sp>
      <p:sp>
        <p:nvSpPr>
          <p:cNvPr id="167939" name="Rectangle 3"/>
          <p:cNvSpPr>
            <a:spLocks noGrp="1" noChangeArrowheads="1"/>
          </p:cNvSpPr>
          <p:nvPr>
            <p:ph type="body" idx="1"/>
          </p:nvPr>
        </p:nvSpPr>
        <p:spPr>
          <a:xfrm>
            <a:off x="685800" y="1600200"/>
            <a:ext cx="8229600" cy="4602163"/>
          </a:xfrm>
        </p:spPr>
        <p:txBody>
          <a:bodyPr/>
          <a:lstStyle/>
          <a:p>
            <a:pPr>
              <a:lnSpc>
                <a:spcPct val="80000"/>
              </a:lnSpc>
            </a:pPr>
            <a:r>
              <a:rPr lang="en-US" altLang="en-US" smtClean="0"/>
              <a:t>What do you know about our Organization?</a:t>
            </a:r>
          </a:p>
          <a:p>
            <a:pPr>
              <a:lnSpc>
                <a:spcPct val="80000"/>
              </a:lnSpc>
            </a:pPr>
            <a:r>
              <a:rPr lang="en-US" altLang="en-US" smtClean="0"/>
              <a:t>What are your Salary Requirements? / What was your Previous Salary?</a:t>
            </a:r>
          </a:p>
          <a:p>
            <a:pPr lvl="1">
              <a:lnSpc>
                <a:spcPct val="80000"/>
              </a:lnSpc>
            </a:pPr>
            <a:r>
              <a:rPr lang="en-US" altLang="en-US" sz="2400" smtClean="0"/>
              <a:t>In all cases you should assure the interviewer that when it comes time to discuss compensation </a:t>
            </a:r>
            <a:r>
              <a:rPr lang="en-US" altLang="en-US" sz="2400" i="1" smtClean="0"/>
              <a:t>you will be flexible and you expect the company to be fair</a:t>
            </a:r>
            <a:r>
              <a:rPr lang="en-US" altLang="en-US" sz="2400" smtClean="0"/>
              <a:t>.</a:t>
            </a:r>
            <a:r>
              <a:rPr lang="en-US" altLang="en-US" smtClean="0"/>
              <a:t> </a:t>
            </a:r>
          </a:p>
          <a:p>
            <a:pPr>
              <a:lnSpc>
                <a:spcPct val="80000"/>
              </a:lnSpc>
            </a:pPr>
            <a:r>
              <a:rPr lang="en-US" altLang="en-US" smtClean="0"/>
              <a:t>Where would you like to be in 5 years?</a:t>
            </a:r>
          </a:p>
          <a:p>
            <a:pPr>
              <a:lnSpc>
                <a:spcPct val="80000"/>
              </a:lnSpc>
            </a:pPr>
            <a:r>
              <a:rPr lang="en-US" altLang="en-US" smtClean="0"/>
              <a:t>How quickly can you make a contribution to the Firm?</a:t>
            </a:r>
          </a:p>
          <a:p>
            <a:pPr>
              <a:lnSpc>
                <a:spcPct val="80000"/>
              </a:lnSpc>
            </a:pPr>
            <a:r>
              <a:rPr lang="en-US" altLang="en-US" smtClean="0"/>
              <a:t>Is there anything else I should know about you?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6793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679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autoUpdateAnimBg="0"/>
      <p:bldP spid="167939"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2438400" y="609600"/>
            <a:ext cx="6324600" cy="641350"/>
          </a:xfrm>
        </p:spPr>
        <p:txBody>
          <a:bodyPr/>
          <a:lstStyle/>
          <a:p>
            <a:r>
              <a:rPr lang="en-US" altLang="en-US" smtClean="0"/>
              <a:t>Question Types to Ask</a:t>
            </a:r>
          </a:p>
        </p:txBody>
      </p:sp>
      <p:sp>
        <p:nvSpPr>
          <p:cNvPr id="164867" name="Rectangle 3"/>
          <p:cNvSpPr>
            <a:spLocks noGrp="1" noChangeArrowheads="1"/>
          </p:cNvSpPr>
          <p:nvPr>
            <p:ph type="body" idx="1"/>
          </p:nvPr>
        </p:nvSpPr>
        <p:spPr>
          <a:xfrm>
            <a:off x="685800" y="1447800"/>
            <a:ext cx="8229600" cy="4184650"/>
          </a:xfrm>
        </p:spPr>
        <p:txBody>
          <a:bodyPr/>
          <a:lstStyle/>
          <a:p>
            <a:r>
              <a:rPr lang="en-US" altLang="en-US" smtClean="0"/>
              <a:t>Taking charge questions or “Tie-on” Questions </a:t>
            </a:r>
          </a:p>
          <a:p>
            <a:r>
              <a:rPr lang="en-US" altLang="en-US" smtClean="0"/>
              <a:t>Feedback questions - test the interviewer's reaction to</a:t>
            </a:r>
            <a:r>
              <a:rPr lang="en-US" altLang="en-US" b="1" smtClean="0"/>
              <a:t> </a:t>
            </a:r>
            <a:r>
              <a:rPr lang="en-US" altLang="en-US" smtClean="0"/>
              <a:t>you, your stories, or your success in overcoming an objection</a:t>
            </a:r>
          </a:p>
          <a:p>
            <a:r>
              <a:rPr lang="en-US" altLang="en-US" smtClean="0"/>
              <a:t>Protective questions - designed to keep you from pursuing</a:t>
            </a:r>
            <a:r>
              <a:rPr lang="en-US" altLang="en-US" b="1" smtClean="0"/>
              <a:t> </a:t>
            </a:r>
            <a:r>
              <a:rPr lang="en-US" altLang="en-US" smtClean="0"/>
              <a:t>or accepting a position with a company where you might be unhappy or unsuccessful</a:t>
            </a:r>
          </a:p>
        </p:txBody>
      </p:sp>
      <p:sp>
        <p:nvSpPr>
          <p:cNvPr id="32772" name="Text Box 4"/>
          <p:cNvSpPr txBox="1">
            <a:spLocks noChangeArrowheads="1"/>
          </p:cNvSpPr>
          <p:nvPr/>
        </p:nvSpPr>
        <p:spPr bwMode="auto">
          <a:xfrm>
            <a:off x="838200" y="5791200"/>
            <a:ext cx="2895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500">
                <a:solidFill>
                  <a:schemeClr val="tx1"/>
                </a:solidFill>
                <a:latin typeface="Times New Roman" panose="02020603050405020304" pitchFamily="18" charset="0"/>
              </a:defRPr>
            </a:lvl1pPr>
            <a:lvl2pPr marL="742950" indent="-285750">
              <a:defRPr sz="500">
                <a:solidFill>
                  <a:schemeClr val="tx1"/>
                </a:solidFill>
                <a:latin typeface="Times New Roman" panose="02020603050405020304" pitchFamily="18" charset="0"/>
              </a:defRPr>
            </a:lvl2pPr>
            <a:lvl3pPr marL="1143000" indent="-228600">
              <a:defRPr sz="500">
                <a:solidFill>
                  <a:schemeClr val="tx1"/>
                </a:solidFill>
                <a:latin typeface="Times New Roman" panose="02020603050405020304" pitchFamily="18" charset="0"/>
              </a:defRPr>
            </a:lvl3pPr>
            <a:lvl4pPr marL="1600200" indent="-228600">
              <a:defRPr sz="500">
                <a:solidFill>
                  <a:schemeClr val="tx1"/>
                </a:solidFill>
                <a:latin typeface="Times New Roman" panose="02020603050405020304" pitchFamily="18" charset="0"/>
              </a:defRPr>
            </a:lvl4pPr>
            <a:lvl5pPr marL="2057400" indent="-228600">
              <a:defRPr sz="5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500">
                <a:solidFill>
                  <a:schemeClr val="tx1"/>
                </a:solidFill>
                <a:latin typeface="Times New Roman" panose="02020603050405020304" pitchFamily="18" charset="0"/>
              </a:defRPr>
            </a:lvl9pPr>
          </a:lstStyle>
          <a:p>
            <a:pPr>
              <a:spcBef>
                <a:spcPct val="50000"/>
              </a:spcBef>
            </a:pPr>
            <a:r>
              <a:rPr lang="en-US" altLang="en-US" sz="1600"/>
              <a:t>List courtesy Tom Sale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6486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648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autoUpdateAnimBg="0"/>
      <p:bldP spid="164867"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2438400" y="609600"/>
            <a:ext cx="6324600" cy="641350"/>
          </a:xfrm>
        </p:spPr>
        <p:txBody>
          <a:bodyPr/>
          <a:lstStyle/>
          <a:p>
            <a:r>
              <a:rPr lang="en-US" altLang="en-US" smtClean="0"/>
              <a:t>Questions You Should Ask</a:t>
            </a:r>
          </a:p>
        </p:txBody>
      </p:sp>
      <p:sp>
        <p:nvSpPr>
          <p:cNvPr id="178179" name="Rectangle 3"/>
          <p:cNvSpPr>
            <a:spLocks noGrp="1" noChangeArrowheads="1"/>
          </p:cNvSpPr>
          <p:nvPr>
            <p:ph type="body" idx="1"/>
          </p:nvPr>
        </p:nvSpPr>
        <p:spPr>
          <a:xfrm>
            <a:off x="685800" y="1447800"/>
            <a:ext cx="8229600" cy="4865688"/>
          </a:xfrm>
        </p:spPr>
        <p:txBody>
          <a:bodyPr/>
          <a:lstStyle/>
          <a:p>
            <a:r>
              <a:rPr lang="en-US" altLang="en-US" smtClean="0"/>
              <a:t>Your questions should, if possible, allow your respondent to display their knowledge.  </a:t>
            </a:r>
          </a:p>
          <a:p>
            <a:r>
              <a:rPr lang="en-US" altLang="en-US" smtClean="0"/>
              <a:t>Ask questions about the industry or business.  </a:t>
            </a:r>
          </a:p>
          <a:p>
            <a:r>
              <a:rPr lang="en-US" altLang="en-US" smtClean="0"/>
              <a:t>Avoid questions that are too personal or to which you have no right to expect an answer.</a:t>
            </a:r>
          </a:p>
          <a:p>
            <a:r>
              <a:rPr lang="en-US" altLang="en-US" smtClean="0"/>
              <a:t>Any questions should have the potential of leading to something of interest to you. </a:t>
            </a:r>
          </a:p>
          <a:p>
            <a:r>
              <a:rPr lang="en-US" altLang="en-US" smtClean="0"/>
              <a:t>Always be prepared with a potential follow-up question, such as “Why is that?”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817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78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utoUpdateAnimBg="0"/>
      <p:bldP spid="178179"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2438400" y="609600"/>
            <a:ext cx="6324600" cy="641350"/>
          </a:xfrm>
        </p:spPr>
        <p:txBody>
          <a:bodyPr/>
          <a:lstStyle/>
          <a:p>
            <a:r>
              <a:rPr lang="en-US" altLang="en-US" smtClean="0"/>
              <a:t>Questions You Should Ask (2)</a:t>
            </a:r>
          </a:p>
        </p:txBody>
      </p:sp>
      <p:sp>
        <p:nvSpPr>
          <p:cNvPr id="169987" name="Rectangle 3"/>
          <p:cNvSpPr>
            <a:spLocks noGrp="1" noChangeArrowheads="1"/>
          </p:cNvSpPr>
          <p:nvPr>
            <p:ph type="body" idx="1"/>
          </p:nvPr>
        </p:nvSpPr>
        <p:spPr>
          <a:xfrm>
            <a:off x="685800" y="1600200"/>
            <a:ext cx="8229600" cy="4187825"/>
          </a:xfrm>
        </p:spPr>
        <p:txBody>
          <a:bodyPr/>
          <a:lstStyle/>
          <a:p>
            <a:pPr>
              <a:lnSpc>
                <a:spcPct val="80000"/>
              </a:lnSpc>
            </a:pPr>
            <a:r>
              <a:rPr lang="en-US" altLang="en-US" smtClean="0"/>
              <a:t>What is it like to work for the group manager?</a:t>
            </a:r>
          </a:p>
          <a:p>
            <a:pPr>
              <a:lnSpc>
                <a:spcPct val="80000"/>
              </a:lnSpc>
            </a:pPr>
            <a:r>
              <a:rPr lang="en-US" altLang="en-US" smtClean="0"/>
              <a:t>What is the corporate culture? The group culture?</a:t>
            </a:r>
          </a:p>
          <a:p>
            <a:pPr>
              <a:lnSpc>
                <a:spcPct val="80000"/>
              </a:lnSpc>
            </a:pPr>
            <a:r>
              <a:rPr lang="en-US" altLang="en-US" smtClean="0"/>
              <a:t>The training and continuous education policy</a:t>
            </a:r>
          </a:p>
          <a:p>
            <a:pPr>
              <a:lnSpc>
                <a:spcPct val="80000"/>
              </a:lnSpc>
            </a:pPr>
            <a:r>
              <a:rPr lang="en-US" altLang="en-US" smtClean="0"/>
              <a:t>The group structure &amp; prospects for advancement</a:t>
            </a:r>
          </a:p>
          <a:p>
            <a:pPr>
              <a:lnSpc>
                <a:spcPct val="80000"/>
              </a:lnSpc>
            </a:pPr>
            <a:r>
              <a:rPr lang="en-US" altLang="en-US" smtClean="0"/>
              <a:t>Turnover rate</a:t>
            </a:r>
          </a:p>
          <a:p>
            <a:pPr>
              <a:lnSpc>
                <a:spcPct val="80000"/>
              </a:lnSpc>
            </a:pPr>
            <a:r>
              <a:rPr lang="en-US" altLang="en-US" smtClean="0"/>
              <a:t>Why did the previous person leave?</a:t>
            </a:r>
          </a:p>
          <a:p>
            <a:pPr>
              <a:lnSpc>
                <a:spcPct val="80000"/>
              </a:lnSpc>
            </a:pPr>
            <a:r>
              <a:rPr lang="en-US" altLang="en-US" smtClean="0"/>
              <a:t>Detailed job description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6998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699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autoUpdateAnimBg="0"/>
      <p:bldP spid="16998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smtClean="0"/>
              <a:t>Salary Negotiations</a:t>
            </a:r>
          </a:p>
        </p:txBody>
      </p:sp>
      <p:sp>
        <p:nvSpPr>
          <p:cNvPr id="147459" name="Rectangle 3"/>
          <p:cNvSpPr>
            <a:spLocks noGrp="1" noChangeArrowheads="1"/>
          </p:cNvSpPr>
          <p:nvPr>
            <p:ph type="body" idx="1"/>
          </p:nvPr>
        </p:nvSpPr>
        <p:spPr>
          <a:xfrm>
            <a:off x="685800" y="2006600"/>
            <a:ext cx="7772400" cy="3890963"/>
          </a:xfrm>
        </p:spPr>
        <p:txBody>
          <a:bodyPr/>
          <a:lstStyle/>
          <a:p>
            <a:r>
              <a:rPr lang="en-US" altLang="en-US" smtClean="0"/>
              <a:t>Employers want to know if your salary expectation fits inside their Salary Range</a:t>
            </a:r>
          </a:p>
          <a:p>
            <a:r>
              <a:rPr lang="en-US" altLang="en-US" smtClean="0"/>
              <a:t>Do not mention salary prematurely</a:t>
            </a:r>
          </a:p>
          <a:p>
            <a:r>
              <a:rPr lang="en-US" altLang="en-US" smtClean="0"/>
              <a:t>Know beforehand what you are worth and how much you need</a:t>
            </a:r>
          </a:p>
          <a:p>
            <a:r>
              <a:rPr lang="en-US" altLang="en-US" smtClean="0"/>
              <a:t>Do not be the first one to mention a number</a:t>
            </a:r>
          </a:p>
          <a:p>
            <a:r>
              <a:rPr lang="en-US" altLang="en-US" smtClean="0"/>
              <a:t>Salary is not everything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745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74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autoUpdateAnimBg="0"/>
      <p:bldP spid="147459"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ltLang="en-US" smtClean="0"/>
              <a:t>Last Minute Traps</a:t>
            </a:r>
          </a:p>
        </p:txBody>
      </p:sp>
      <p:sp>
        <p:nvSpPr>
          <p:cNvPr id="149507" name="Rectangle 3"/>
          <p:cNvSpPr>
            <a:spLocks noGrp="1" noChangeArrowheads="1"/>
          </p:cNvSpPr>
          <p:nvPr>
            <p:ph type="body" idx="1"/>
          </p:nvPr>
        </p:nvSpPr>
        <p:spPr>
          <a:xfrm>
            <a:off x="685800" y="2006600"/>
            <a:ext cx="7772400" cy="1163638"/>
          </a:xfrm>
        </p:spPr>
        <p:txBody>
          <a:bodyPr/>
          <a:lstStyle/>
          <a:p>
            <a:r>
              <a:rPr lang="en-US" altLang="en-US" smtClean="0"/>
              <a:t>“What a relief. It’s almost over!”</a:t>
            </a:r>
          </a:p>
          <a:p>
            <a:r>
              <a:rPr lang="en-US" altLang="en-US" smtClean="0"/>
              <a:t>Lunch</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950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9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autoUpdateAnimBg="0"/>
      <p:bldP spid="149507"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ltLang="en-US" smtClean="0"/>
              <a:t>The Last Few Minutes</a:t>
            </a:r>
          </a:p>
        </p:txBody>
      </p:sp>
      <p:sp>
        <p:nvSpPr>
          <p:cNvPr id="151555" name="Rectangle 3"/>
          <p:cNvSpPr>
            <a:spLocks noGrp="1" noChangeArrowheads="1"/>
          </p:cNvSpPr>
          <p:nvPr>
            <p:ph type="body" idx="1"/>
          </p:nvPr>
        </p:nvSpPr>
        <p:spPr>
          <a:xfrm>
            <a:off x="685800" y="2006600"/>
            <a:ext cx="7772400" cy="1747838"/>
          </a:xfrm>
        </p:spPr>
        <p:txBody>
          <a:bodyPr/>
          <a:lstStyle/>
          <a:p>
            <a:r>
              <a:rPr lang="en-US" altLang="en-US" smtClean="0"/>
              <a:t>Verify the next step.</a:t>
            </a:r>
          </a:p>
          <a:p>
            <a:r>
              <a:rPr lang="en-US" altLang="en-US" smtClean="0"/>
              <a:t>Say “Thank you”, and smile</a:t>
            </a:r>
          </a:p>
          <a:p>
            <a:r>
              <a:rPr lang="en-US" altLang="en-US" smtClean="0"/>
              <a:t>Leave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155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1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autoUpdateAnimBg="0"/>
      <p:bldP spid="151555"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tLang="en-US" smtClean="0"/>
              <a:t>Follow Up!</a:t>
            </a:r>
          </a:p>
        </p:txBody>
      </p:sp>
      <p:sp>
        <p:nvSpPr>
          <p:cNvPr id="153603" name="Rectangle 3"/>
          <p:cNvSpPr>
            <a:spLocks noGrp="1" noChangeArrowheads="1"/>
          </p:cNvSpPr>
          <p:nvPr>
            <p:ph type="body" sz="half" idx="1"/>
          </p:nvPr>
        </p:nvSpPr>
        <p:spPr>
          <a:xfrm>
            <a:off x="685800" y="2006600"/>
            <a:ext cx="4343400" cy="1651000"/>
          </a:xfrm>
        </p:spPr>
        <p:txBody>
          <a:bodyPr/>
          <a:lstStyle/>
          <a:p>
            <a:r>
              <a:rPr lang="en-US" altLang="en-US" smtClean="0"/>
              <a:t>Send Thank-You letter - within 24 - 48 hours</a:t>
            </a:r>
          </a:p>
          <a:p>
            <a:r>
              <a:rPr lang="en-US" altLang="en-US" smtClean="0"/>
              <a:t>Debrief yourself</a:t>
            </a:r>
          </a:p>
        </p:txBody>
      </p:sp>
      <p:pic>
        <p:nvPicPr>
          <p:cNvPr id="38916" name="Picture 4" descr="PE02500_"/>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5410200" y="2547938"/>
            <a:ext cx="2743200" cy="2176462"/>
          </a:xfrm>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0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3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autoUpdateAnimBg="0"/>
      <p:bldP spid="153603"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09800" y="334963"/>
            <a:ext cx="6324600" cy="1190625"/>
          </a:xfrm>
        </p:spPr>
        <p:txBody>
          <a:bodyPr/>
          <a:lstStyle/>
          <a:p>
            <a:r>
              <a:rPr lang="en-US" altLang="en-US" smtClean="0"/>
              <a:t>Twenty Tips to Nail an Interview</a:t>
            </a:r>
          </a:p>
        </p:txBody>
      </p:sp>
      <p:sp>
        <p:nvSpPr>
          <p:cNvPr id="39939" name="Rectangle 3"/>
          <p:cNvSpPr>
            <a:spLocks noGrp="1" noChangeArrowheads="1"/>
          </p:cNvSpPr>
          <p:nvPr>
            <p:ph type="body" idx="1"/>
          </p:nvPr>
        </p:nvSpPr>
        <p:spPr>
          <a:xfrm>
            <a:off x="685800" y="1600200"/>
            <a:ext cx="7772400" cy="4595813"/>
          </a:xfrm>
        </p:spPr>
        <p:txBody>
          <a:bodyPr/>
          <a:lstStyle/>
          <a:p>
            <a:pPr marL="609600" indent="-609600">
              <a:buFontTx/>
              <a:buNone/>
            </a:pPr>
            <a:r>
              <a:rPr lang="en-US" altLang="en-US" sz="2800" smtClean="0"/>
              <a:t>Based on "hidden camera" interview experiment</a:t>
            </a:r>
            <a:r>
              <a:rPr lang="en-US" altLang="en-US" smtClean="0"/>
              <a:t> </a:t>
            </a:r>
            <a:r>
              <a:rPr lang="en-US" altLang="en-US" sz="2400" smtClean="0"/>
              <a:t>http://www.howtonailaninterview.com/</a:t>
            </a:r>
          </a:p>
          <a:p>
            <a:pPr marL="609600" indent="-609600">
              <a:buFontTx/>
              <a:buAutoNum type="arabicPeriod"/>
            </a:pPr>
            <a:r>
              <a:rPr lang="en-US" altLang="en-US" sz="2000" smtClean="0"/>
              <a:t>10 seconds to sell or say so long – tailor to job description</a:t>
            </a:r>
          </a:p>
          <a:p>
            <a:pPr marL="609600" indent="-609600">
              <a:buFontTx/>
              <a:buAutoNum type="arabicPeriod"/>
            </a:pPr>
            <a:r>
              <a:rPr lang="en-US" altLang="en-US" sz="2000" smtClean="0"/>
              <a:t>Be on time</a:t>
            </a:r>
          </a:p>
          <a:p>
            <a:pPr marL="609600" indent="-609600">
              <a:buFontTx/>
              <a:buAutoNum type="arabicPeriod"/>
            </a:pPr>
            <a:r>
              <a:rPr lang="en-US" altLang="en-US" sz="2000" smtClean="0"/>
              <a:t>Cell phone off</a:t>
            </a:r>
          </a:p>
          <a:p>
            <a:pPr marL="609600" indent="-609600">
              <a:buFontTx/>
              <a:buAutoNum type="arabicPeriod"/>
            </a:pPr>
            <a:r>
              <a:rPr lang="en-US" altLang="en-US" sz="2000" smtClean="0"/>
              <a:t>Know the company, and why you want to work there</a:t>
            </a:r>
          </a:p>
          <a:p>
            <a:pPr marL="609600" indent="-609600">
              <a:buFontTx/>
              <a:buAutoNum type="arabicPeriod"/>
            </a:pPr>
            <a:r>
              <a:rPr lang="en-US" altLang="en-US" sz="2000" smtClean="0"/>
              <a:t>Bring resumes – shows you’re prepared and serious about the job</a:t>
            </a:r>
          </a:p>
          <a:p>
            <a:pPr marL="609600" indent="-609600">
              <a:buFontTx/>
              <a:buAutoNum type="arabicPeriod"/>
            </a:pPr>
            <a:r>
              <a:rPr lang="en-US" altLang="en-US" sz="2000" smtClean="0"/>
              <a:t>Bring a notepad; take notes</a:t>
            </a:r>
          </a:p>
          <a:p>
            <a:pPr marL="609600" indent="-609600">
              <a:buFontTx/>
              <a:buAutoNum type="arabicPeriod"/>
            </a:pPr>
            <a:r>
              <a:rPr lang="en-US" altLang="en-US" sz="2000" smtClean="0"/>
              <a:t>Dress in a clean conservative manner; ditch the cologne/perfume</a:t>
            </a:r>
          </a:p>
          <a:p>
            <a:pPr marL="609600" indent="-609600">
              <a:buFontTx/>
              <a:buAutoNum type="arabicPeriod"/>
            </a:pPr>
            <a:r>
              <a:rPr lang="en-US" altLang="en-US" sz="2000" smtClean="0"/>
              <a:t>Social network profiles private; interviewers use the net to check</a:t>
            </a:r>
          </a:p>
          <a:p>
            <a:pPr marL="609600" indent="-609600">
              <a:buFontTx/>
              <a:buAutoNum type="arabicPeriod"/>
            </a:pPr>
            <a:r>
              <a:rPr lang="en-US" altLang="en-US" sz="2000" smtClean="0"/>
              <a:t>Don’t make jokes</a:t>
            </a:r>
          </a:p>
          <a:p>
            <a:pPr marL="609600" indent="-609600">
              <a:buFontTx/>
              <a:buAutoNum type="arabicPeriod"/>
            </a:pPr>
            <a:r>
              <a:rPr lang="en-US" altLang="en-US" sz="2000" smtClean="0"/>
              <a:t>Don’t babble 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09800" y="609600"/>
            <a:ext cx="6324600" cy="641350"/>
          </a:xfrm>
        </p:spPr>
        <p:txBody>
          <a:bodyPr/>
          <a:lstStyle/>
          <a:p>
            <a:r>
              <a:rPr lang="en-US" altLang="en-US" smtClean="0"/>
              <a:t>Twenty Tips cont’d</a:t>
            </a:r>
          </a:p>
        </p:txBody>
      </p:sp>
      <p:sp>
        <p:nvSpPr>
          <p:cNvPr id="40963" name="Rectangle 3"/>
          <p:cNvSpPr>
            <a:spLocks noGrp="1" noChangeArrowheads="1"/>
          </p:cNvSpPr>
          <p:nvPr>
            <p:ph type="body" idx="1"/>
          </p:nvPr>
        </p:nvSpPr>
        <p:spPr>
          <a:xfrm>
            <a:off x="685800" y="1600200"/>
            <a:ext cx="7772400" cy="4292600"/>
          </a:xfrm>
        </p:spPr>
        <p:txBody>
          <a:bodyPr/>
          <a:lstStyle/>
          <a:p>
            <a:pPr marL="609600" indent="-609600">
              <a:buFontTx/>
              <a:buAutoNum type="arabicPeriod" startAt="11"/>
            </a:pPr>
            <a:r>
              <a:rPr lang="en-US" altLang="en-US" sz="2000" smtClean="0"/>
              <a:t>Don’t badmouth a prior boss</a:t>
            </a:r>
          </a:p>
          <a:p>
            <a:pPr marL="609600" indent="-609600">
              <a:buFontTx/>
              <a:buAutoNum type="arabicPeriod" startAt="11"/>
            </a:pPr>
            <a:r>
              <a:rPr lang="en-US" altLang="en-US" sz="2000" smtClean="0"/>
              <a:t>Don’t flirt with the interviewer</a:t>
            </a:r>
          </a:p>
          <a:p>
            <a:pPr marL="609600" indent="-609600">
              <a:buFontTx/>
              <a:buAutoNum type="arabicPeriod" startAt="11"/>
            </a:pPr>
            <a:r>
              <a:rPr lang="en-US" altLang="en-US" sz="2000" smtClean="0"/>
              <a:t>Don’t play with face/hair – look like lack confidence or lying</a:t>
            </a:r>
          </a:p>
          <a:p>
            <a:pPr marL="609600" indent="-609600">
              <a:buFontTx/>
              <a:buAutoNum type="arabicPeriod" startAt="11"/>
            </a:pPr>
            <a:r>
              <a:rPr lang="en-US" altLang="en-US" sz="2000" smtClean="0"/>
              <a:t>Less is more – sometimes details are best left unsaid</a:t>
            </a:r>
          </a:p>
          <a:p>
            <a:pPr marL="609600" indent="-609600">
              <a:buFontTx/>
              <a:buAutoNum type="arabicPeriod" startAt="11"/>
            </a:pPr>
            <a:r>
              <a:rPr lang="en-US" altLang="en-US" sz="2000" smtClean="0"/>
              <a:t>Have good eye contact – makes you appear interested in job</a:t>
            </a:r>
          </a:p>
          <a:p>
            <a:pPr marL="609600" indent="-609600">
              <a:buFontTx/>
              <a:buAutoNum type="arabicPeriod" startAt="11"/>
            </a:pPr>
            <a:r>
              <a:rPr lang="en-US" altLang="en-US" sz="2000" smtClean="0"/>
              <a:t>Have goals – if you can’t state any you appear un-ambitious</a:t>
            </a:r>
          </a:p>
          <a:p>
            <a:pPr marL="609600" indent="-609600">
              <a:buFontTx/>
              <a:buAutoNum type="arabicPeriod" startAt="11"/>
            </a:pPr>
            <a:r>
              <a:rPr lang="en-US" altLang="en-US" sz="2000" smtClean="0"/>
              <a:t>Have accomplishments (shows how you will add value)</a:t>
            </a:r>
          </a:p>
          <a:p>
            <a:pPr marL="609600" indent="-609600">
              <a:buFontTx/>
              <a:buAutoNum type="arabicPeriod" startAt="11"/>
            </a:pPr>
            <a:r>
              <a:rPr lang="en-US" altLang="en-US" sz="2000" smtClean="0"/>
              <a:t>Have passion – express why you want to work in that field/industry and what you to further your knowledge</a:t>
            </a:r>
          </a:p>
          <a:p>
            <a:pPr marL="609600" indent="-609600">
              <a:buFontTx/>
              <a:buAutoNum type="arabicPeriod" startAt="11"/>
            </a:pPr>
            <a:r>
              <a:rPr lang="en-US" altLang="en-US" sz="2000" smtClean="0"/>
              <a:t>Ask questions – reinforces your interest in the job</a:t>
            </a:r>
          </a:p>
          <a:p>
            <a:pPr marL="609600" indent="-609600">
              <a:buFontTx/>
              <a:buAutoNum type="arabicPeriod" startAt="11"/>
            </a:pPr>
            <a:r>
              <a:rPr lang="en-US" altLang="en-US" sz="2000" smtClean="0"/>
              <a:t>Send a [hand written] thank you note – doesn’t need to be long but be sincere.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Employer Phone Screen</a:t>
            </a:r>
          </a:p>
        </p:txBody>
      </p:sp>
      <p:sp>
        <p:nvSpPr>
          <p:cNvPr id="5123" name="Rectangle 3"/>
          <p:cNvSpPr>
            <a:spLocks noGrp="1" noChangeArrowheads="1"/>
          </p:cNvSpPr>
          <p:nvPr>
            <p:ph type="body" idx="1"/>
          </p:nvPr>
        </p:nvSpPr>
        <p:spPr>
          <a:xfrm>
            <a:off x="685800" y="2006600"/>
            <a:ext cx="7772400" cy="3987800"/>
          </a:xfrm>
        </p:spPr>
        <p:txBody>
          <a:bodyPr/>
          <a:lstStyle/>
          <a:p>
            <a:r>
              <a:rPr lang="en-US" altLang="en-US" smtClean="0"/>
              <a:t>Determines degree of fitness for position</a:t>
            </a:r>
          </a:p>
          <a:p>
            <a:pPr lvl="1"/>
            <a:r>
              <a:rPr lang="en-US" altLang="en-US" sz="2400" smtClean="0"/>
              <a:t>Qualifications</a:t>
            </a:r>
          </a:p>
          <a:p>
            <a:pPr lvl="1"/>
            <a:r>
              <a:rPr lang="en-US" altLang="en-US" sz="2400" smtClean="0"/>
              <a:t>Experience/skills/education/certifications</a:t>
            </a:r>
          </a:p>
          <a:p>
            <a:pPr lvl="1"/>
            <a:r>
              <a:rPr lang="en-US" altLang="en-US" sz="2400" smtClean="0"/>
              <a:t>Workplace preferences</a:t>
            </a:r>
          </a:p>
          <a:p>
            <a:pPr lvl="1"/>
            <a:r>
              <a:rPr lang="en-US" altLang="en-US" sz="2400" smtClean="0"/>
              <a:t>Salary needs</a:t>
            </a:r>
          </a:p>
          <a:p>
            <a:r>
              <a:rPr lang="en-US" altLang="en-US" smtClean="0"/>
              <a:t>Determines likelihood of interview success</a:t>
            </a:r>
          </a:p>
          <a:p>
            <a:r>
              <a:rPr lang="en-US" altLang="en-US" smtClean="0"/>
              <a:t>Saves management time and eliminates unlikely candidates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ltLang="en-US" smtClean="0"/>
              <a:t>Sources</a:t>
            </a:r>
          </a:p>
        </p:txBody>
      </p:sp>
      <p:sp>
        <p:nvSpPr>
          <p:cNvPr id="155651" name="Rectangle 3"/>
          <p:cNvSpPr>
            <a:spLocks noGrp="1" noChangeArrowheads="1"/>
          </p:cNvSpPr>
          <p:nvPr>
            <p:ph type="body" idx="1"/>
          </p:nvPr>
        </p:nvSpPr>
        <p:spPr>
          <a:xfrm>
            <a:off x="457200" y="1849438"/>
            <a:ext cx="8305800" cy="2722562"/>
          </a:xfrm>
        </p:spPr>
        <p:txBody>
          <a:bodyPr/>
          <a:lstStyle/>
          <a:p>
            <a:r>
              <a:rPr lang="en-US" altLang="en-US" smtClean="0"/>
              <a:t>“Get Hired”, by Paul Green, Bard Books, Inc. </a:t>
            </a:r>
          </a:p>
          <a:p>
            <a:r>
              <a:rPr lang="en-US" altLang="en-US" smtClean="0"/>
              <a:t>“Engineer’s Guide to Lifelong Employability”, IEEE Press</a:t>
            </a:r>
          </a:p>
          <a:p>
            <a:r>
              <a:rPr lang="en-US" altLang="en-US" smtClean="0"/>
              <a:t>“What Color Is Your Parachute?” by Richard Bolles, Ten Speed Press.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565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5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autoUpdateAnimBg="0"/>
      <p:bldP spid="15565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9"/>
          <p:cNvSpPr>
            <a:spLocks noGrp="1" noChangeArrowheads="1"/>
          </p:cNvSpPr>
          <p:nvPr>
            <p:ph type="title"/>
          </p:nvPr>
        </p:nvSpPr>
        <p:spPr/>
        <p:txBody>
          <a:bodyPr/>
          <a:lstStyle/>
          <a:p>
            <a:r>
              <a:rPr lang="en-US" altLang="en-US" smtClean="0"/>
              <a:t>Interview Preparation</a:t>
            </a:r>
          </a:p>
        </p:txBody>
      </p:sp>
      <p:sp>
        <p:nvSpPr>
          <p:cNvPr id="6147" name="Rectangle 10"/>
          <p:cNvSpPr>
            <a:spLocks noGrp="1" noChangeArrowheads="1"/>
          </p:cNvSpPr>
          <p:nvPr>
            <p:ph type="body" idx="1"/>
          </p:nvPr>
        </p:nvSpPr>
        <p:spPr>
          <a:xfrm>
            <a:off x="685800" y="2006600"/>
            <a:ext cx="7772400" cy="4084638"/>
          </a:xfrm>
        </p:spPr>
        <p:txBody>
          <a:bodyPr/>
          <a:lstStyle/>
          <a:p>
            <a:r>
              <a:rPr lang="en-US" altLang="ja-JP" smtClean="0">
                <a:ea typeface="MS PGothic" panose="020B0600070205080204" pitchFamily="34" charset="-128"/>
              </a:rPr>
              <a:t>Sharpen your technical skills</a:t>
            </a:r>
          </a:p>
          <a:p>
            <a:r>
              <a:rPr lang="en-US" altLang="ja-JP" smtClean="0">
                <a:ea typeface="MS PGothic" panose="020B0600070205080204" pitchFamily="34" charset="-128"/>
              </a:rPr>
              <a:t>Understand the industry; major players</a:t>
            </a:r>
          </a:p>
          <a:p>
            <a:r>
              <a:rPr lang="en-US" altLang="ja-JP" smtClean="0">
                <a:ea typeface="MS PGothic" panose="020B0600070205080204" pitchFamily="34" charset="-128"/>
              </a:rPr>
              <a:t>Understand the job description (network)</a:t>
            </a:r>
          </a:p>
          <a:p>
            <a:r>
              <a:rPr lang="en-US" altLang="ja-JP" smtClean="0">
                <a:ea typeface="MS PGothic" panose="020B0600070205080204" pitchFamily="34" charset="-128"/>
              </a:rPr>
              <a:t>Understand their current pain points</a:t>
            </a:r>
          </a:p>
          <a:p>
            <a:r>
              <a:rPr lang="en-US" altLang="ja-JP" smtClean="0">
                <a:ea typeface="MS PGothic" panose="020B0600070205080204" pitchFamily="34" charset="-128"/>
              </a:rPr>
              <a:t>Research your future team (network)</a:t>
            </a:r>
          </a:p>
          <a:p>
            <a:r>
              <a:rPr lang="en-US" altLang="ja-JP" smtClean="0">
                <a:ea typeface="MS PGothic" panose="020B0600070205080204" pitchFamily="34" charset="-128"/>
              </a:rPr>
              <a:t>Review common interview questions</a:t>
            </a:r>
          </a:p>
          <a:p>
            <a:r>
              <a:rPr lang="en-US" altLang="ja-JP" smtClean="0">
                <a:ea typeface="MS PGothic" panose="020B0600070205080204" pitchFamily="34" charset="-128"/>
              </a:rPr>
              <a:t>Prepare a list of your own questions</a:t>
            </a:r>
            <a:endParaRPr lang="en-US" altLang="en-US" smtClean="0"/>
          </a:p>
        </p:txBody>
      </p:sp>
      <p:sp>
        <p:nvSpPr>
          <p:cNvPr id="6148" name="Text Box 5"/>
          <p:cNvSpPr txBox="1">
            <a:spLocks noChangeArrowheads="1"/>
          </p:cNvSpPr>
          <p:nvPr/>
        </p:nvSpPr>
        <p:spPr bwMode="auto">
          <a:xfrm>
            <a:off x="5105400" y="2362200"/>
            <a:ext cx="3733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00">
                <a:solidFill>
                  <a:schemeClr val="tx1"/>
                </a:solidFill>
                <a:latin typeface="Times New Roman" panose="02020603050405020304" pitchFamily="18" charset="0"/>
              </a:defRPr>
            </a:lvl1pPr>
            <a:lvl2pPr marL="742950" indent="-285750">
              <a:defRPr sz="500">
                <a:solidFill>
                  <a:schemeClr val="tx1"/>
                </a:solidFill>
                <a:latin typeface="Times New Roman" panose="02020603050405020304" pitchFamily="18" charset="0"/>
              </a:defRPr>
            </a:lvl2pPr>
            <a:lvl3pPr marL="1143000" indent="-228600">
              <a:defRPr sz="500">
                <a:solidFill>
                  <a:schemeClr val="tx1"/>
                </a:solidFill>
                <a:latin typeface="Times New Roman" panose="02020603050405020304" pitchFamily="18" charset="0"/>
              </a:defRPr>
            </a:lvl3pPr>
            <a:lvl4pPr marL="1600200" indent="-228600">
              <a:defRPr sz="500">
                <a:solidFill>
                  <a:schemeClr val="tx1"/>
                </a:solidFill>
                <a:latin typeface="Times New Roman" panose="02020603050405020304" pitchFamily="18" charset="0"/>
              </a:defRPr>
            </a:lvl4pPr>
            <a:lvl5pPr marL="2057400" indent="-228600">
              <a:defRPr sz="5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500">
                <a:solidFill>
                  <a:schemeClr val="tx1"/>
                </a:solidFill>
                <a:latin typeface="Times New Roman" panose="02020603050405020304" pitchFamily="18" charset="0"/>
              </a:defRPr>
            </a:lvl9pPr>
          </a:lstStyle>
          <a:p>
            <a:pPr>
              <a:spcBef>
                <a:spcPct val="50000"/>
              </a:spcBef>
            </a:pPr>
            <a:endParaRPr lang="en-US" altLang="en-US" sz="3200"/>
          </a:p>
        </p:txBody>
      </p:sp>
    </p:spTree>
  </p:cSld>
  <p:clrMapOvr>
    <a:masterClrMapping/>
  </p:clrMapOvr>
  <p:transition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Interview Preparation</a:t>
            </a:r>
          </a:p>
        </p:txBody>
      </p:sp>
      <p:sp>
        <p:nvSpPr>
          <p:cNvPr id="7171" name="Rectangle 3"/>
          <p:cNvSpPr>
            <a:spLocks noGrp="1" noChangeArrowheads="1"/>
          </p:cNvSpPr>
          <p:nvPr>
            <p:ph type="body" idx="1"/>
          </p:nvPr>
        </p:nvSpPr>
        <p:spPr>
          <a:xfrm>
            <a:off x="685800" y="2006600"/>
            <a:ext cx="7772400" cy="3500438"/>
          </a:xfrm>
        </p:spPr>
        <p:txBody>
          <a:bodyPr/>
          <a:lstStyle/>
          <a:p>
            <a:r>
              <a:rPr lang="en-US" altLang="en-US" smtClean="0"/>
              <a:t>Interviews “by instance”</a:t>
            </a:r>
          </a:p>
          <a:p>
            <a:r>
              <a:rPr lang="en-US" altLang="en-US" smtClean="0"/>
              <a:t>Self assessment</a:t>
            </a:r>
          </a:p>
          <a:p>
            <a:r>
              <a:rPr lang="en-US" altLang="en-US" smtClean="0"/>
              <a:t>Preparation of “instances”</a:t>
            </a:r>
          </a:p>
          <a:p>
            <a:r>
              <a:rPr lang="en-US" altLang="en-US" smtClean="0"/>
              <a:t>One-Minute Professional Autobiography</a:t>
            </a:r>
          </a:p>
          <a:p>
            <a:r>
              <a:rPr lang="en-US" altLang="en-US" smtClean="0"/>
              <a:t>Company &amp; Salary Research</a:t>
            </a:r>
          </a:p>
          <a:p>
            <a:r>
              <a:rPr lang="en-US" altLang="ja-JP" smtClean="0">
                <a:ea typeface="MS PGothic" panose="020B0600070205080204" pitchFamily="34" charset="-128"/>
              </a:rPr>
              <a:t>Identify any contacts into the organization</a:t>
            </a:r>
            <a:endParaRPr lang="en-US" altLang="en-US" smtClean="0"/>
          </a:p>
        </p:txBody>
      </p:sp>
      <p:sp>
        <p:nvSpPr>
          <p:cNvPr id="7172" name="Text Box 4"/>
          <p:cNvSpPr txBox="1">
            <a:spLocks noChangeArrowheads="1"/>
          </p:cNvSpPr>
          <p:nvPr/>
        </p:nvSpPr>
        <p:spPr bwMode="auto">
          <a:xfrm>
            <a:off x="5105400" y="2362200"/>
            <a:ext cx="3733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00">
                <a:solidFill>
                  <a:schemeClr val="tx1"/>
                </a:solidFill>
                <a:latin typeface="Times New Roman" panose="02020603050405020304" pitchFamily="18" charset="0"/>
              </a:defRPr>
            </a:lvl1pPr>
            <a:lvl2pPr marL="742950" indent="-285750">
              <a:defRPr sz="500">
                <a:solidFill>
                  <a:schemeClr val="tx1"/>
                </a:solidFill>
                <a:latin typeface="Times New Roman" panose="02020603050405020304" pitchFamily="18" charset="0"/>
              </a:defRPr>
            </a:lvl2pPr>
            <a:lvl3pPr marL="1143000" indent="-228600">
              <a:defRPr sz="500">
                <a:solidFill>
                  <a:schemeClr val="tx1"/>
                </a:solidFill>
                <a:latin typeface="Times New Roman" panose="02020603050405020304" pitchFamily="18" charset="0"/>
              </a:defRPr>
            </a:lvl3pPr>
            <a:lvl4pPr marL="1600200" indent="-228600">
              <a:defRPr sz="500">
                <a:solidFill>
                  <a:schemeClr val="tx1"/>
                </a:solidFill>
                <a:latin typeface="Times New Roman" panose="02020603050405020304" pitchFamily="18" charset="0"/>
              </a:defRPr>
            </a:lvl4pPr>
            <a:lvl5pPr marL="2057400" indent="-228600">
              <a:defRPr sz="5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500">
                <a:solidFill>
                  <a:schemeClr val="tx1"/>
                </a:solidFill>
                <a:latin typeface="Times New Roman" panose="02020603050405020304" pitchFamily="18" charset="0"/>
              </a:defRPr>
            </a:lvl9pPr>
          </a:lstStyle>
          <a:p>
            <a:pPr>
              <a:spcBef>
                <a:spcPct val="50000"/>
              </a:spcBef>
            </a:pPr>
            <a:endParaRPr lang="en-US" altLang="en-US" sz="3200"/>
          </a:p>
        </p:txBody>
      </p:sp>
    </p:spTree>
  </p:cSld>
  <p:clrMapOvr>
    <a:masterClrMapping/>
  </p:clrMapOvr>
  <p:transition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
          <p:cNvSpPr>
            <a:spLocks noGrp="1" noChangeArrowheads="1"/>
          </p:cNvSpPr>
          <p:nvPr>
            <p:ph type="title"/>
          </p:nvPr>
        </p:nvSpPr>
        <p:spPr/>
        <p:txBody>
          <a:bodyPr/>
          <a:lstStyle/>
          <a:p>
            <a:r>
              <a:rPr lang="en-US" altLang="en-US" smtClean="0"/>
              <a:t>Self Assessment</a:t>
            </a:r>
          </a:p>
        </p:txBody>
      </p:sp>
      <p:sp>
        <p:nvSpPr>
          <p:cNvPr id="8195" name="Rectangle 11"/>
          <p:cNvSpPr>
            <a:spLocks noGrp="1" noChangeArrowheads="1"/>
          </p:cNvSpPr>
          <p:nvPr>
            <p:ph type="body" idx="1"/>
          </p:nvPr>
        </p:nvSpPr>
        <p:spPr>
          <a:xfrm>
            <a:off x="685800" y="2006600"/>
            <a:ext cx="7772400" cy="3403600"/>
          </a:xfrm>
        </p:spPr>
        <p:txBody>
          <a:bodyPr/>
          <a:lstStyle/>
          <a:p>
            <a:r>
              <a:rPr lang="en-US" altLang="en-US" smtClean="0"/>
              <a:t>What can you do?</a:t>
            </a:r>
          </a:p>
          <a:p>
            <a:r>
              <a:rPr lang="en-US" altLang="en-US" smtClean="0"/>
              <a:t>What do you like to do?</a:t>
            </a:r>
          </a:p>
          <a:p>
            <a:r>
              <a:rPr lang="en-US" altLang="en-US" smtClean="0"/>
              <a:t>What are your core values?</a:t>
            </a:r>
          </a:p>
          <a:p>
            <a:r>
              <a:rPr lang="en-US" altLang="en-US" smtClean="0"/>
              <a:t>What type of person are you?</a:t>
            </a:r>
          </a:p>
          <a:p>
            <a:r>
              <a:rPr lang="en-US" altLang="en-US" smtClean="0"/>
              <a:t>In what kind of work  environment are you at your best?</a:t>
            </a:r>
          </a:p>
        </p:txBody>
      </p:sp>
      <p:pic>
        <p:nvPicPr>
          <p:cNvPr id="8196" name="Picture 9" descr="j017814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981200"/>
            <a:ext cx="2209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r>
              <a:rPr lang="en-US" altLang="en-US" smtClean="0"/>
              <a:t>Preparation </a:t>
            </a:r>
          </a:p>
        </p:txBody>
      </p:sp>
      <p:sp>
        <p:nvSpPr>
          <p:cNvPr id="9219" name="Rectangle 7"/>
          <p:cNvSpPr>
            <a:spLocks noGrp="1" noChangeArrowheads="1"/>
          </p:cNvSpPr>
          <p:nvPr>
            <p:ph type="body" idx="1"/>
          </p:nvPr>
        </p:nvSpPr>
        <p:spPr>
          <a:xfrm>
            <a:off x="685800" y="1676400"/>
            <a:ext cx="7772400" cy="4068763"/>
          </a:xfrm>
        </p:spPr>
        <p:txBody>
          <a:bodyPr/>
          <a:lstStyle/>
          <a:p>
            <a:r>
              <a:rPr lang="en-US" altLang="en-US" smtClean="0"/>
              <a:t>Gather Important Experiences</a:t>
            </a:r>
          </a:p>
          <a:p>
            <a:r>
              <a:rPr lang="en-US" altLang="en-US" smtClean="0">
                <a:solidFill>
                  <a:srgbClr val="CC0000"/>
                </a:solidFill>
              </a:rPr>
              <a:t>Convert Experiences into</a:t>
            </a:r>
            <a:r>
              <a:rPr lang="en-US" altLang="en-US" smtClean="0"/>
              <a:t> </a:t>
            </a:r>
            <a:r>
              <a:rPr lang="en-US" altLang="en-US" smtClean="0">
                <a:solidFill>
                  <a:srgbClr val="CC0000"/>
                </a:solidFill>
              </a:rPr>
              <a:t>Stories</a:t>
            </a:r>
          </a:p>
          <a:p>
            <a:pPr lvl="1"/>
            <a:r>
              <a:rPr lang="en-US" altLang="en-US" smtClean="0"/>
              <a:t>A situation with a problem, and the potential for conflict of some type</a:t>
            </a:r>
          </a:p>
          <a:p>
            <a:pPr lvl="1"/>
            <a:r>
              <a:rPr lang="en-US" altLang="en-US" smtClean="0"/>
              <a:t>The actions taken by the main character (you) to solve the problem</a:t>
            </a:r>
          </a:p>
          <a:p>
            <a:pPr lvl="1"/>
            <a:r>
              <a:rPr lang="en-US" altLang="en-US" smtClean="0"/>
              <a:t>The resolution</a:t>
            </a:r>
          </a:p>
          <a:p>
            <a:pPr lvl="1"/>
            <a:r>
              <a:rPr lang="en-US" altLang="en-US" smtClean="0"/>
              <a:t>Append a moral, or a “lesson learned”</a:t>
            </a:r>
          </a:p>
        </p:txBody>
      </p:sp>
    </p:spTree>
  </p:cSld>
  <p:clrMapOvr>
    <a:masterClrMapping/>
  </p:clrMapOvr>
  <p:transition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Behavioral Examples</a:t>
            </a:r>
          </a:p>
        </p:txBody>
      </p:sp>
      <p:sp>
        <p:nvSpPr>
          <p:cNvPr id="11267" name="Rectangle 3"/>
          <p:cNvSpPr>
            <a:spLocks noGrp="1" noChangeArrowheads="1"/>
          </p:cNvSpPr>
          <p:nvPr>
            <p:ph type="body" idx="1"/>
          </p:nvPr>
        </p:nvSpPr>
        <p:spPr>
          <a:xfrm>
            <a:off x="685800" y="2006600"/>
            <a:ext cx="8229600" cy="4118050"/>
          </a:xfrm>
        </p:spPr>
        <p:txBody>
          <a:bodyPr/>
          <a:lstStyle/>
          <a:p>
            <a:r>
              <a:rPr lang="en-US" altLang="en-US" b="1" dirty="0" smtClean="0"/>
              <a:t>Tell me about...</a:t>
            </a:r>
            <a:endParaRPr lang="en-US" altLang="en-US" dirty="0" smtClean="0"/>
          </a:p>
          <a:p>
            <a:pPr lvl="1"/>
            <a:r>
              <a:rPr lang="en-US" altLang="en-US" dirty="0" smtClean="0"/>
              <a:t>Your education and certifications</a:t>
            </a:r>
          </a:p>
          <a:p>
            <a:pPr lvl="1"/>
            <a:r>
              <a:rPr lang="en-US" altLang="en-US" dirty="0" smtClean="0"/>
              <a:t>T</a:t>
            </a:r>
            <a:r>
              <a:rPr lang="en-US" altLang="en-US" dirty="0" smtClean="0"/>
              <a:t>echnical </a:t>
            </a:r>
            <a:r>
              <a:rPr lang="en-US" altLang="en-US" dirty="0" smtClean="0"/>
              <a:t>experience and area of expertise</a:t>
            </a:r>
          </a:p>
          <a:p>
            <a:pPr lvl="1"/>
            <a:r>
              <a:rPr lang="en-US" altLang="en-US" dirty="0" smtClean="0"/>
              <a:t>Best and Worst experience in </a:t>
            </a:r>
            <a:r>
              <a:rPr lang="en-US" altLang="en-US" dirty="0" smtClean="0"/>
              <a:t>your previous jobs</a:t>
            </a:r>
          </a:p>
          <a:p>
            <a:pPr lvl="1"/>
            <a:r>
              <a:rPr lang="en-US" altLang="en-US" dirty="0" smtClean="0"/>
              <a:t>Why you are leaving your current job?</a:t>
            </a:r>
          </a:p>
          <a:p>
            <a:pPr lvl="1"/>
            <a:r>
              <a:rPr lang="en-US" altLang="en-US" dirty="0" smtClean="0"/>
              <a:t>Why do you want to join our company and what interests </a:t>
            </a:r>
            <a:r>
              <a:rPr lang="en-US" altLang="en-US" dirty="0"/>
              <a:t>you most about the position we have?</a:t>
            </a:r>
          </a:p>
          <a:p>
            <a:pPr lvl="1"/>
            <a:endParaRPr lang="en-US" altLang="en-US" dirty="0" smtClean="0"/>
          </a:p>
        </p:txBody>
      </p:sp>
      <p:sp>
        <p:nvSpPr>
          <p:cNvPr id="11268" name="Text Box 4"/>
          <p:cNvSpPr txBox="1">
            <a:spLocks noChangeArrowheads="1"/>
          </p:cNvSpPr>
          <p:nvPr/>
        </p:nvSpPr>
        <p:spPr bwMode="auto">
          <a:xfrm>
            <a:off x="1143000" y="63246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sz="500">
                <a:solidFill>
                  <a:schemeClr val="tx1"/>
                </a:solidFill>
                <a:latin typeface="Times New Roman" panose="02020603050405020304" pitchFamily="18" charset="0"/>
              </a:defRPr>
            </a:lvl1pPr>
            <a:lvl2pPr marL="742950" indent="-285750">
              <a:defRPr sz="500">
                <a:solidFill>
                  <a:schemeClr val="tx1"/>
                </a:solidFill>
                <a:latin typeface="Times New Roman" panose="02020603050405020304" pitchFamily="18" charset="0"/>
              </a:defRPr>
            </a:lvl2pPr>
            <a:lvl3pPr marL="1143000" indent="-228600">
              <a:defRPr sz="500">
                <a:solidFill>
                  <a:schemeClr val="tx1"/>
                </a:solidFill>
                <a:latin typeface="Times New Roman" panose="02020603050405020304" pitchFamily="18" charset="0"/>
              </a:defRPr>
            </a:lvl3pPr>
            <a:lvl4pPr marL="1600200" indent="-228600">
              <a:defRPr sz="500">
                <a:solidFill>
                  <a:schemeClr val="tx1"/>
                </a:solidFill>
                <a:latin typeface="Times New Roman" panose="02020603050405020304" pitchFamily="18" charset="0"/>
              </a:defRPr>
            </a:lvl4pPr>
            <a:lvl5pPr marL="2057400" indent="-228600">
              <a:defRPr sz="5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5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5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5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500">
                <a:solidFill>
                  <a:schemeClr val="tx1"/>
                </a:solidFill>
                <a:latin typeface="Times New Roman" panose="02020603050405020304" pitchFamily="18" charset="0"/>
              </a:defRPr>
            </a:lvl9pPr>
          </a:lstStyle>
          <a:p>
            <a:pPr>
              <a:spcBef>
                <a:spcPct val="50000"/>
              </a:spcBef>
            </a:pPr>
            <a:r>
              <a:rPr lang="en-US" altLang="en-US" sz="1400"/>
              <a:t>Examples courtesy Tom Sale</a:t>
            </a:r>
          </a:p>
        </p:txBody>
      </p:sp>
    </p:spTree>
  </p:cSld>
  <p:clrMapOvr>
    <a:masterClrMapping/>
  </p:clrMapOvr>
  <p:transition advTm="10000"/>
  <p:timing>
    <p:tnLst>
      <p:par>
        <p:cTn id="1" dur="indefinite" restart="never" nodeType="tmRoot"/>
      </p:par>
    </p:tnLst>
  </p:timing>
</p:sld>
</file>

<file path=ppt/theme/theme1.xml><?xml version="1.0" encoding="utf-8"?>
<a:theme xmlns:a="http://schemas.openxmlformats.org/drawingml/2006/main" name="IEEE-E&amp;CS">
  <a:themeElements>
    <a:clrScheme name="IEEE-E&amp;C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E&amp;C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30000"/>
          </a:spcBef>
          <a:spcAft>
            <a:spcPct val="0"/>
          </a:spcAft>
          <a:buClrTx/>
          <a:buSzTx/>
          <a:buFontTx/>
          <a:buNone/>
          <a:tabLst/>
          <a:defRPr kumimoji="0" lang="en-US" sz="5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30000"/>
          </a:spcBef>
          <a:spcAft>
            <a:spcPct val="0"/>
          </a:spcAft>
          <a:buClrTx/>
          <a:buSzTx/>
          <a:buFontTx/>
          <a:buNone/>
          <a:tabLst/>
          <a:defRPr kumimoji="0" lang="en-US" sz="5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E&amp;C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E&amp;C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EEE-E&amp;C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E&amp;C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E&amp;C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E&amp;C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EEE-E&amp;C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Data\Microsoft\Templates\IEEE-E&amp;CS.pot</Template>
  <TotalTime>2120</TotalTime>
  <Words>11313</Words>
  <Application>Microsoft Office PowerPoint</Application>
  <PresentationFormat>On-screen Show (4:3)</PresentationFormat>
  <Paragraphs>631</Paragraphs>
  <Slides>40</Slides>
  <Notes>35</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MS PGothic</vt:lpstr>
      <vt:lpstr>Times</vt:lpstr>
      <vt:lpstr>Times New Roman</vt:lpstr>
      <vt:lpstr>IEEE-E&amp;CS</vt:lpstr>
      <vt:lpstr>THE JOB INTERVIEW Part I - Preparation   Presented by T. Lahdhiri, PhD, PE, PMP, BB-DFSS, SM-IEEE </vt:lpstr>
      <vt:lpstr>Part I Overview</vt:lpstr>
      <vt:lpstr>Interview Types</vt:lpstr>
      <vt:lpstr>Employer Phone Screen</vt:lpstr>
      <vt:lpstr>Interview Preparation</vt:lpstr>
      <vt:lpstr>Interview Preparation</vt:lpstr>
      <vt:lpstr>Self Assessment</vt:lpstr>
      <vt:lpstr>Preparation </vt:lpstr>
      <vt:lpstr>Behavioral Examples</vt:lpstr>
      <vt:lpstr>Behavioral Questions</vt:lpstr>
      <vt:lpstr>Behavioral Examples (2)</vt:lpstr>
      <vt:lpstr>Behavioral Examples (3)</vt:lpstr>
      <vt:lpstr>Behavioral Questions - Coping</vt:lpstr>
      <vt:lpstr>Company Research</vt:lpstr>
      <vt:lpstr>Salary Comparisons</vt:lpstr>
      <vt:lpstr>Miscellaneous</vt:lpstr>
      <vt:lpstr>Sources</vt:lpstr>
      <vt:lpstr>THE JOB INTERVIEW</vt:lpstr>
      <vt:lpstr>Part II Overview</vt:lpstr>
      <vt:lpstr>The Interview</vt:lpstr>
      <vt:lpstr>Impact of Your Presence</vt:lpstr>
      <vt:lpstr>Appearance</vt:lpstr>
      <vt:lpstr>Behavior</vt:lpstr>
      <vt:lpstr>Behavior</vt:lpstr>
      <vt:lpstr>The First Few Minutes</vt:lpstr>
      <vt:lpstr>Topics to Avoid</vt:lpstr>
      <vt:lpstr>STAR Format Interview</vt:lpstr>
      <vt:lpstr>Interview Focus Factors</vt:lpstr>
      <vt:lpstr>Top “Cliche” Questions</vt:lpstr>
      <vt:lpstr>Top “Cliche” Questions (2)</vt:lpstr>
      <vt:lpstr>Question Types to Ask</vt:lpstr>
      <vt:lpstr>Questions You Should Ask</vt:lpstr>
      <vt:lpstr>Questions You Should Ask (2)</vt:lpstr>
      <vt:lpstr>Salary Negotiations</vt:lpstr>
      <vt:lpstr>Last Minute Traps</vt:lpstr>
      <vt:lpstr>The Last Few Minutes</vt:lpstr>
      <vt:lpstr>Follow Up!</vt:lpstr>
      <vt:lpstr>Twenty Tips to Nail an Interview</vt:lpstr>
      <vt:lpstr>Twenty Tips cont’d</vt:lpstr>
      <vt:lpstr>Sources</vt:lpstr>
    </vt:vector>
  </TitlesOfParts>
  <Company>IEEE-USA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PACE LEADERS TRAINING WORKSHOP</dc:title>
  <dc:creator>Sandra Kim</dc:creator>
  <cp:lastModifiedBy>Tarek Lahdhiri</cp:lastModifiedBy>
  <cp:revision>112</cp:revision>
  <dcterms:created xsi:type="dcterms:W3CDTF">2000-06-27T22:12:44Z</dcterms:created>
  <dcterms:modified xsi:type="dcterms:W3CDTF">2016-10-21T12:31:42Z</dcterms:modified>
</cp:coreProperties>
</file>