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72" r:id="rId2"/>
    <p:sldId id="273" r:id="rId3"/>
    <p:sldId id="303" r:id="rId4"/>
    <p:sldId id="304" r:id="rId5"/>
    <p:sldId id="307" r:id="rId6"/>
    <p:sldId id="274" r:id="rId7"/>
    <p:sldId id="294" r:id="rId8"/>
    <p:sldId id="295" r:id="rId9"/>
    <p:sldId id="296" r:id="rId10"/>
    <p:sldId id="275" r:id="rId11"/>
    <p:sldId id="305" r:id="rId12"/>
    <p:sldId id="297" r:id="rId13"/>
    <p:sldId id="298" r:id="rId14"/>
    <p:sldId id="299" r:id="rId15"/>
    <p:sldId id="301" r:id="rId16"/>
    <p:sldId id="300" r:id="rId17"/>
    <p:sldId id="302" r:id="rId18"/>
    <p:sldId id="277" r:id="rId19"/>
    <p:sldId id="284" r:id="rId20"/>
    <p:sldId id="285" r:id="rId21"/>
    <p:sldId id="286" r:id="rId22"/>
    <p:sldId id="306" r:id="rId23"/>
    <p:sldId id="288" r:id="rId24"/>
    <p:sldId id="289" r:id="rId25"/>
    <p:sldId id="290" r:id="rId26"/>
    <p:sldId id="291" r:id="rId27"/>
    <p:sldId id="292" r:id="rId28"/>
  </p:sldIdLst>
  <p:sldSz cx="9144000" cy="6858000" type="letter"/>
  <p:notesSz cx="6997700" cy="9283700"/>
  <p:defaultTextStyle>
    <a:defPPr>
      <a:defRPr lang="en-US"/>
    </a:defPPr>
    <a:lvl1pPr algn="l" rtl="0" eaLnBrk="0" fontAlgn="base" hangingPunct="0">
      <a:spcBef>
        <a:spcPct val="0"/>
      </a:spcBef>
      <a:spcAft>
        <a:spcPct val="0"/>
      </a:spcAft>
      <a:defRPr sz="3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3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3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3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3200" kern="1200">
        <a:solidFill>
          <a:schemeClr val="tx1"/>
        </a:solidFill>
        <a:latin typeface="Times New Roman" panose="02020603050405020304" pitchFamily="18" charset="0"/>
        <a:ea typeface="+mn-ea"/>
        <a:cs typeface="+mn-cs"/>
      </a:defRPr>
    </a:lvl5pPr>
    <a:lvl6pPr marL="2286000" algn="l" defTabSz="914400" rtl="0" eaLnBrk="1" latinLnBrk="0" hangingPunct="1">
      <a:defRPr sz="3200" kern="1200">
        <a:solidFill>
          <a:schemeClr val="tx1"/>
        </a:solidFill>
        <a:latin typeface="Times New Roman" panose="02020603050405020304" pitchFamily="18" charset="0"/>
        <a:ea typeface="+mn-ea"/>
        <a:cs typeface="+mn-cs"/>
      </a:defRPr>
    </a:lvl6pPr>
    <a:lvl7pPr marL="2743200" algn="l" defTabSz="914400" rtl="0" eaLnBrk="1" latinLnBrk="0" hangingPunct="1">
      <a:defRPr sz="3200" kern="1200">
        <a:solidFill>
          <a:schemeClr val="tx1"/>
        </a:solidFill>
        <a:latin typeface="Times New Roman" panose="02020603050405020304" pitchFamily="18" charset="0"/>
        <a:ea typeface="+mn-ea"/>
        <a:cs typeface="+mn-cs"/>
      </a:defRPr>
    </a:lvl7pPr>
    <a:lvl8pPr marL="3200400" algn="l" defTabSz="914400" rtl="0" eaLnBrk="1" latinLnBrk="0" hangingPunct="1">
      <a:defRPr sz="3200" kern="1200">
        <a:solidFill>
          <a:schemeClr val="tx1"/>
        </a:solidFill>
        <a:latin typeface="Times New Roman" panose="02020603050405020304" pitchFamily="18" charset="0"/>
        <a:ea typeface="+mn-ea"/>
        <a:cs typeface="+mn-cs"/>
      </a:defRPr>
    </a:lvl8pPr>
    <a:lvl9pPr marL="3657600" algn="l" defTabSz="914400" rtl="0" eaLnBrk="1" latinLnBrk="0" hangingPunct="1">
      <a:defRPr sz="3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4">
          <p15:clr>
            <a:srgbClr val="A4A3A4"/>
          </p15:clr>
        </p15:guide>
        <p15:guide id="2" pos="22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a:srgbClr val="FF0000"/>
    <a:srgbClr val="0000F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7" autoAdjust="0"/>
    <p:restoredTop sz="94558" autoAdjust="0"/>
  </p:normalViewPr>
  <p:slideViewPr>
    <p:cSldViewPr>
      <p:cViewPr varScale="1">
        <p:scale>
          <a:sx n="121" d="100"/>
          <a:sy n="121" d="100"/>
        </p:scale>
        <p:origin x="131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314"/>
    </p:cViewPr>
  </p:sorterViewPr>
  <p:notesViewPr>
    <p:cSldViewPr>
      <p:cViewPr>
        <p:scale>
          <a:sx n="100" d="100"/>
          <a:sy n="100" d="100"/>
        </p:scale>
        <p:origin x="-2064" y="-72"/>
      </p:cViewPr>
      <p:guideLst>
        <p:guide orient="horz" pos="2924"/>
        <p:guide pos="22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832722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33713" cy="465138"/>
          </a:xfrm>
          <a:prstGeom prst="rect">
            <a:avLst/>
          </a:prstGeom>
          <a:noFill/>
          <a:ln w="9525">
            <a:noFill/>
            <a:miter lim="800000"/>
            <a:headEnd/>
            <a:tailEnd/>
          </a:ln>
          <a:effectLst/>
        </p:spPr>
        <p:txBody>
          <a:bodyPr vert="horz" wrap="square" lIns="93028" tIns="46514" rIns="93028" bIns="46514" numCol="1" anchor="t" anchorCtr="0" compatLnSpc="1">
            <a:prstTxWarp prst="textNoShape">
              <a:avLst/>
            </a:prstTxWarp>
          </a:bodyPr>
          <a:lstStyle>
            <a:lvl1pPr>
              <a:defRPr sz="1200"/>
            </a:lvl1pPr>
          </a:lstStyle>
          <a:p>
            <a:pPr>
              <a:defRPr/>
            </a:pPr>
            <a:r>
              <a:rPr lang="en-US" altLang="en-US"/>
              <a:t>Employment &amp; Career Services Committee</a:t>
            </a:r>
          </a:p>
        </p:txBody>
      </p:sp>
      <p:sp>
        <p:nvSpPr>
          <p:cNvPr id="5123" name="Rectangle 3"/>
          <p:cNvSpPr>
            <a:spLocks noGrp="1" noChangeArrowheads="1"/>
          </p:cNvSpPr>
          <p:nvPr>
            <p:ph type="dt" idx="1"/>
          </p:nvPr>
        </p:nvSpPr>
        <p:spPr bwMode="auto">
          <a:xfrm>
            <a:off x="3963988" y="0"/>
            <a:ext cx="3033712" cy="465138"/>
          </a:xfrm>
          <a:prstGeom prst="rect">
            <a:avLst/>
          </a:prstGeom>
          <a:noFill/>
          <a:ln w="9525">
            <a:noFill/>
            <a:miter lim="800000"/>
            <a:headEnd/>
            <a:tailEnd/>
          </a:ln>
          <a:effectLst/>
        </p:spPr>
        <p:txBody>
          <a:bodyPr vert="horz" wrap="square" lIns="93028" tIns="46514" rIns="93028" bIns="46514" numCol="1" anchor="t" anchorCtr="0" compatLnSpc="1">
            <a:prstTxWarp prst="textNoShape">
              <a:avLst/>
            </a:prstTxWarp>
          </a:bodyPr>
          <a:lstStyle>
            <a:lvl1pPr algn="r">
              <a:defRPr sz="1200"/>
            </a:lvl1pPr>
          </a:lstStyle>
          <a:p>
            <a:pPr>
              <a:defRPr/>
            </a:pPr>
            <a:fld id="{5A09CA09-8A43-4787-AE44-811B05A1BF12}" type="datetime1">
              <a:rPr lang="en-US"/>
              <a:pPr>
                <a:defRPr/>
              </a:pPr>
              <a:t>10/22/2016</a:t>
            </a:fld>
            <a:endParaRPr lang="en-US" altLang="en-US"/>
          </a:p>
        </p:txBody>
      </p:sp>
      <p:sp>
        <p:nvSpPr>
          <p:cNvPr id="29700" name="Rectangle 4"/>
          <p:cNvSpPr>
            <a:spLocks noGrp="1" noRot="1" noChangeAspect="1" noChangeArrowheads="1" noTextEdit="1"/>
          </p:cNvSpPr>
          <p:nvPr>
            <p:ph type="sldImg" idx="2"/>
          </p:nvPr>
        </p:nvSpPr>
        <p:spPr bwMode="auto">
          <a:xfrm>
            <a:off x="1177925" y="695325"/>
            <a:ext cx="4641850" cy="34813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933450" y="4410075"/>
            <a:ext cx="5130800" cy="4178300"/>
          </a:xfrm>
          <a:prstGeom prst="rect">
            <a:avLst/>
          </a:prstGeom>
          <a:noFill/>
          <a:ln w="9525">
            <a:noFill/>
            <a:miter lim="800000"/>
            <a:headEnd/>
            <a:tailEnd/>
          </a:ln>
          <a:effectLst/>
        </p:spPr>
        <p:txBody>
          <a:bodyPr vert="horz" wrap="square" lIns="93028" tIns="46514" rIns="93028" bIns="46514"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5126" name="Rectangle 6"/>
          <p:cNvSpPr>
            <a:spLocks noGrp="1" noChangeArrowheads="1"/>
          </p:cNvSpPr>
          <p:nvPr>
            <p:ph type="ftr" sz="quarter" idx="4"/>
          </p:nvPr>
        </p:nvSpPr>
        <p:spPr bwMode="auto">
          <a:xfrm>
            <a:off x="0" y="8818563"/>
            <a:ext cx="3033713" cy="465137"/>
          </a:xfrm>
          <a:prstGeom prst="rect">
            <a:avLst/>
          </a:prstGeom>
          <a:noFill/>
          <a:ln w="9525">
            <a:noFill/>
            <a:miter lim="800000"/>
            <a:headEnd/>
            <a:tailEnd/>
          </a:ln>
          <a:effectLst/>
        </p:spPr>
        <p:txBody>
          <a:bodyPr vert="horz" wrap="square" lIns="93028" tIns="46514" rIns="93028" bIns="46514" numCol="1" anchor="b" anchorCtr="0" compatLnSpc="1">
            <a:prstTxWarp prst="textNoShape">
              <a:avLst/>
            </a:prstTxWarp>
          </a:bodyPr>
          <a:lstStyle>
            <a:lvl1pPr>
              <a:defRPr sz="1200"/>
            </a:lvl1pPr>
          </a:lstStyle>
          <a:p>
            <a:pPr>
              <a:defRPr/>
            </a:pPr>
            <a:endParaRPr lang="en-US" altLang="en-US"/>
          </a:p>
        </p:txBody>
      </p:sp>
      <p:sp>
        <p:nvSpPr>
          <p:cNvPr id="5127" name="Rectangle 7"/>
          <p:cNvSpPr>
            <a:spLocks noGrp="1" noChangeArrowheads="1"/>
          </p:cNvSpPr>
          <p:nvPr>
            <p:ph type="sldNum" sz="quarter" idx="5"/>
          </p:nvPr>
        </p:nvSpPr>
        <p:spPr bwMode="auto">
          <a:xfrm>
            <a:off x="3963988" y="8818563"/>
            <a:ext cx="3033712" cy="465137"/>
          </a:xfrm>
          <a:prstGeom prst="rect">
            <a:avLst/>
          </a:prstGeom>
          <a:noFill/>
          <a:ln w="9525">
            <a:noFill/>
            <a:miter lim="800000"/>
            <a:headEnd/>
            <a:tailEnd/>
          </a:ln>
          <a:effectLst/>
        </p:spPr>
        <p:txBody>
          <a:bodyPr vert="horz" wrap="square" lIns="93028" tIns="46514" rIns="93028" bIns="46514" numCol="1" anchor="b" anchorCtr="0" compatLnSpc="1">
            <a:prstTxWarp prst="textNoShape">
              <a:avLst/>
            </a:prstTxWarp>
          </a:bodyPr>
          <a:lstStyle>
            <a:lvl1pPr algn="r">
              <a:defRPr sz="1200"/>
            </a:lvl1pPr>
          </a:lstStyle>
          <a:p>
            <a:fld id="{70B31046-0060-4568-812A-7DCABE75AE25}" type="slidenum">
              <a:rPr lang="en-US" altLang="en-US"/>
              <a:pPr/>
              <a:t>‹#›</a:t>
            </a:fld>
            <a:endParaRPr lang="en-US" altLang="en-US"/>
          </a:p>
        </p:txBody>
      </p:sp>
    </p:spTree>
    <p:extLst>
      <p:ext uri="{BB962C8B-B14F-4D97-AF65-F5344CB8AC3E}">
        <p14:creationId xmlns:p14="http://schemas.microsoft.com/office/powerpoint/2010/main" val="1558787940"/>
      </p:ext>
    </p:extLst>
  </p:cSld>
  <p:clrMap bg1="lt1" tx1="dk1" bg2="lt2" tx2="dk2" accent1="accent1" accent2="accent2" accent3="accent3" accent4="accent4" accent5="accent5" accent6="accent6" hlink="hlink" folHlink="folHlink"/>
  <p:hf ftr="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defRPr>
            </a:lvl1pPr>
            <a:lvl2pPr marL="742950" indent="-285750">
              <a:defRPr sz="3200">
                <a:solidFill>
                  <a:schemeClr val="tx1"/>
                </a:solidFill>
                <a:latin typeface="Times New Roman" panose="02020603050405020304" pitchFamily="18" charset="0"/>
              </a:defRPr>
            </a:lvl2pPr>
            <a:lvl3pPr marL="1143000" indent="-228600">
              <a:defRPr sz="3200">
                <a:solidFill>
                  <a:schemeClr val="tx1"/>
                </a:solidFill>
                <a:latin typeface="Times New Roman" panose="02020603050405020304" pitchFamily="18" charset="0"/>
              </a:defRPr>
            </a:lvl3pPr>
            <a:lvl4pPr marL="1600200" indent="-228600">
              <a:defRPr sz="3200">
                <a:solidFill>
                  <a:schemeClr val="tx1"/>
                </a:solidFill>
                <a:latin typeface="Times New Roman" panose="02020603050405020304" pitchFamily="18" charset="0"/>
              </a:defRPr>
            </a:lvl4pPr>
            <a:lvl5pPr marL="2057400" indent="-22860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r>
              <a:rPr lang="en-US" altLang="en-US" sz="1200" smtClean="0"/>
              <a:t>Employment &amp; Career Services Committee</a:t>
            </a:r>
          </a:p>
        </p:txBody>
      </p:sp>
      <p:sp>
        <p:nvSpPr>
          <p:cNvPr id="3072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defRPr>
            </a:lvl1pPr>
            <a:lvl2pPr marL="742950" indent="-285750">
              <a:defRPr sz="3200">
                <a:solidFill>
                  <a:schemeClr val="tx1"/>
                </a:solidFill>
                <a:latin typeface="Times New Roman" panose="02020603050405020304" pitchFamily="18" charset="0"/>
              </a:defRPr>
            </a:lvl2pPr>
            <a:lvl3pPr marL="1143000" indent="-228600">
              <a:defRPr sz="3200">
                <a:solidFill>
                  <a:schemeClr val="tx1"/>
                </a:solidFill>
                <a:latin typeface="Times New Roman" panose="02020603050405020304" pitchFamily="18" charset="0"/>
              </a:defRPr>
            </a:lvl3pPr>
            <a:lvl4pPr marL="1600200" indent="-228600">
              <a:defRPr sz="3200">
                <a:solidFill>
                  <a:schemeClr val="tx1"/>
                </a:solidFill>
                <a:latin typeface="Times New Roman" panose="02020603050405020304" pitchFamily="18" charset="0"/>
              </a:defRPr>
            </a:lvl4pPr>
            <a:lvl5pPr marL="2057400" indent="-22860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fld id="{FEC198D2-3519-44D5-BBB7-1BA888EC5DD7}" type="datetime1">
              <a:rPr lang="en-US" altLang="en-US" sz="1200" smtClean="0"/>
              <a:pPr/>
              <a:t>10/22/2016</a:t>
            </a:fld>
            <a:endParaRPr lang="en-US" altLang="en-US" sz="1200" smtClean="0"/>
          </a:p>
        </p:txBody>
      </p:sp>
      <p:sp>
        <p:nvSpPr>
          <p:cNvPr id="3072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defRPr>
            </a:lvl1pPr>
            <a:lvl2pPr marL="742950" indent="-285750">
              <a:defRPr sz="3200">
                <a:solidFill>
                  <a:schemeClr val="tx1"/>
                </a:solidFill>
                <a:latin typeface="Times New Roman" panose="02020603050405020304" pitchFamily="18" charset="0"/>
              </a:defRPr>
            </a:lvl2pPr>
            <a:lvl3pPr marL="1143000" indent="-228600">
              <a:defRPr sz="3200">
                <a:solidFill>
                  <a:schemeClr val="tx1"/>
                </a:solidFill>
                <a:latin typeface="Times New Roman" panose="02020603050405020304" pitchFamily="18" charset="0"/>
              </a:defRPr>
            </a:lvl3pPr>
            <a:lvl4pPr marL="1600200" indent="-228600">
              <a:defRPr sz="3200">
                <a:solidFill>
                  <a:schemeClr val="tx1"/>
                </a:solidFill>
                <a:latin typeface="Times New Roman" panose="02020603050405020304" pitchFamily="18" charset="0"/>
              </a:defRPr>
            </a:lvl4pPr>
            <a:lvl5pPr marL="2057400" indent="-22860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fld id="{CF9C1A52-A42D-4CF0-8CE9-8A7E0ED3ED4F}" type="slidenum">
              <a:rPr lang="en-US" altLang="en-US" sz="1200"/>
              <a:pPr/>
              <a:t>1</a:t>
            </a:fld>
            <a:endParaRPr lang="en-US" altLang="en-US" sz="1200"/>
          </a:p>
        </p:txBody>
      </p:sp>
      <p:sp>
        <p:nvSpPr>
          <p:cNvPr id="30725" name="Rectangle 4"/>
          <p:cNvSpPr>
            <a:spLocks noGrp="1" noRot="1" noChangeAspect="1" noChangeArrowheads="1" noTextEdit="1"/>
          </p:cNvSpPr>
          <p:nvPr>
            <p:ph type="sldImg"/>
          </p:nvPr>
        </p:nvSpPr>
        <p:spPr>
          <a:ln/>
        </p:spPr>
      </p:sp>
      <p:sp>
        <p:nvSpPr>
          <p:cNvPr id="30726" name="Rectangle 5"/>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1000" smtClean="0"/>
              <a:t>To the facilitators: </a:t>
            </a:r>
          </a:p>
          <a:p>
            <a:r>
              <a:rPr lang="en-US" altLang="en-US" sz="1000" smtClean="0"/>
              <a:t>This is part of a series of seminars that has been developed to aid technical people in their search for a job. Other parts include career planning and maintenance, where to look for jobs, and job interviewing technique. This seminar should last about 30 to 45 minutes. </a:t>
            </a:r>
          </a:p>
          <a:p>
            <a:r>
              <a:rPr lang="en-US" altLang="en-US" sz="1000" smtClean="0"/>
              <a:t>The facilitator will notice that the amount of public text is rather sparse. There are two reasons for this: it is never good to just read from a presentation. Giving explanations and examples that are not in the public text will keep the audience interest level higher. </a:t>
            </a:r>
          </a:p>
          <a:p>
            <a:r>
              <a:rPr lang="en-US" altLang="en-US" sz="1000" smtClean="0"/>
              <a:t>We encourage the facilitator to "customize" the text, find his own examples and analogies. This will make the presentation more personal and, therefore, more effective. The second reason is to force the audience to write. We have found that writing reinforces memory, and sometimes causes people to think more carefully about what they're hearing. You might decide to put more of the "private" text into the "public" text. It's up to you. </a:t>
            </a:r>
          </a:p>
          <a:p>
            <a:r>
              <a:rPr lang="en-US" altLang="en-US" sz="1000" smtClean="0"/>
              <a:t>Bring your own resume to the seminar. During the seminar, there is a discussion of the various parts of a resume. It's nice to have a complete example. If your resume differs from the suggested format, you can discuss the Differences. This is all to the good.  Try to get the attendees to bring a resume to the seminar. </a:t>
            </a:r>
          </a:p>
          <a:p>
            <a:r>
              <a:rPr lang="en-US" altLang="en-US" sz="1000" smtClean="0"/>
              <a:t>Before going into the seminar, there is an exercise you can try if a majority of the people have brought a resume. </a:t>
            </a:r>
          </a:p>
          <a:p>
            <a:r>
              <a:rPr lang="en-US" altLang="en-US" sz="1000" smtClean="0"/>
              <a:t>Have everyone pass their resumes to you.You pass them out at random and face down to the seminar attendees. When you tell them to start, they should turn over the resumes and start to read. After 20 seconds, tell them to stop and turn the resume over. They are then to write on the back of the resume what they remember from their 20 seconds of reading.This sometimes shows the most common resume problem: a failure to describe yourself accurately. </a:t>
            </a:r>
          </a:p>
        </p:txBody>
      </p:sp>
    </p:spTree>
    <p:extLst>
      <p:ext uri="{BB962C8B-B14F-4D97-AF65-F5344CB8AC3E}">
        <p14:creationId xmlns:p14="http://schemas.microsoft.com/office/powerpoint/2010/main" val="40619597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defRPr>
            </a:lvl1pPr>
            <a:lvl2pPr marL="742950" indent="-285750">
              <a:defRPr sz="3200">
                <a:solidFill>
                  <a:schemeClr val="tx1"/>
                </a:solidFill>
                <a:latin typeface="Times New Roman" panose="02020603050405020304" pitchFamily="18" charset="0"/>
              </a:defRPr>
            </a:lvl2pPr>
            <a:lvl3pPr marL="1143000" indent="-228600">
              <a:defRPr sz="3200">
                <a:solidFill>
                  <a:schemeClr val="tx1"/>
                </a:solidFill>
                <a:latin typeface="Times New Roman" panose="02020603050405020304" pitchFamily="18" charset="0"/>
              </a:defRPr>
            </a:lvl3pPr>
            <a:lvl4pPr marL="1600200" indent="-228600">
              <a:defRPr sz="3200">
                <a:solidFill>
                  <a:schemeClr val="tx1"/>
                </a:solidFill>
                <a:latin typeface="Times New Roman" panose="02020603050405020304" pitchFamily="18" charset="0"/>
              </a:defRPr>
            </a:lvl4pPr>
            <a:lvl5pPr marL="2057400" indent="-22860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r>
              <a:rPr lang="en-US" altLang="en-US" sz="1200" smtClean="0"/>
              <a:t>Employment &amp; Career Services Committee</a:t>
            </a:r>
          </a:p>
        </p:txBody>
      </p:sp>
      <p:sp>
        <p:nvSpPr>
          <p:cNvPr id="3993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defRPr>
            </a:lvl1pPr>
            <a:lvl2pPr marL="742950" indent="-285750">
              <a:defRPr sz="3200">
                <a:solidFill>
                  <a:schemeClr val="tx1"/>
                </a:solidFill>
                <a:latin typeface="Times New Roman" panose="02020603050405020304" pitchFamily="18" charset="0"/>
              </a:defRPr>
            </a:lvl2pPr>
            <a:lvl3pPr marL="1143000" indent="-228600">
              <a:defRPr sz="3200">
                <a:solidFill>
                  <a:schemeClr val="tx1"/>
                </a:solidFill>
                <a:latin typeface="Times New Roman" panose="02020603050405020304" pitchFamily="18" charset="0"/>
              </a:defRPr>
            </a:lvl3pPr>
            <a:lvl4pPr marL="1600200" indent="-228600">
              <a:defRPr sz="3200">
                <a:solidFill>
                  <a:schemeClr val="tx1"/>
                </a:solidFill>
                <a:latin typeface="Times New Roman" panose="02020603050405020304" pitchFamily="18" charset="0"/>
              </a:defRPr>
            </a:lvl4pPr>
            <a:lvl5pPr marL="2057400" indent="-22860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fld id="{8B9117D5-2763-48EE-B23B-8B1A293C91EE}" type="datetime1">
              <a:rPr lang="en-US" altLang="en-US" sz="1200" smtClean="0"/>
              <a:pPr/>
              <a:t>10/22/2016</a:t>
            </a:fld>
            <a:endParaRPr lang="en-US" altLang="en-US" sz="1200" smtClean="0"/>
          </a:p>
        </p:txBody>
      </p:sp>
      <p:sp>
        <p:nvSpPr>
          <p:cNvPr id="3994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defRPr>
            </a:lvl1pPr>
            <a:lvl2pPr marL="742950" indent="-285750">
              <a:defRPr sz="3200">
                <a:solidFill>
                  <a:schemeClr val="tx1"/>
                </a:solidFill>
                <a:latin typeface="Times New Roman" panose="02020603050405020304" pitchFamily="18" charset="0"/>
              </a:defRPr>
            </a:lvl2pPr>
            <a:lvl3pPr marL="1143000" indent="-228600">
              <a:defRPr sz="3200">
                <a:solidFill>
                  <a:schemeClr val="tx1"/>
                </a:solidFill>
                <a:latin typeface="Times New Roman" panose="02020603050405020304" pitchFamily="18" charset="0"/>
              </a:defRPr>
            </a:lvl3pPr>
            <a:lvl4pPr marL="1600200" indent="-228600">
              <a:defRPr sz="3200">
                <a:solidFill>
                  <a:schemeClr val="tx1"/>
                </a:solidFill>
                <a:latin typeface="Times New Roman" panose="02020603050405020304" pitchFamily="18" charset="0"/>
              </a:defRPr>
            </a:lvl4pPr>
            <a:lvl5pPr marL="2057400" indent="-22860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fld id="{205DB28D-C71D-4F01-81DF-C5E4F8E33D7F}" type="slidenum">
              <a:rPr lang="en-US" altLang="en-US" sz="1200"/>
              <a:pPr/>
              <a:t>15</a:t>
            </a:fld>
            <a:endParaRPr lang="en-US" altLang="en-US" sz="1200"/>
          </a:p>
        </p:txBody>
      </p:sp>
      <p:sp>
        <p:nvSpPr>
          <p:cNvPr id="39941" name="Rectangle 2"/>
          <p:cNvSpPr>
            <a:spLocks noGrp="1" noRot="1" noChangeAspect="1" noChangeArrowheads="1" noTextEdit="1"/>
          </p:cNvSpPr>
          <p:nvPr>
            <p:ph type="sldImg"/>
          </p:nvPr>
        </p:nvSpPr>
        <p:spPr>
          <a:solidFill>
            <a:srgbClr val="FFFFFF"/>
          </a:solidFill>
          <a:ln/>
        </p:spPr>
      </p:sp>
      <p:sp>
        <p:nvSpPr>
          <p:cNvPr id="39942" name="Rectangle 3"/>
          <p:cNvSpPr>
            <a:spLocks noGrp="1" noChangeArrowheads="1"/>
          </p:cNvSpPr>
          <p:nvPr>
            <p:ph type="body" idx="1"/>
          </p:nvPr>
        </p:nvSpPr>
        <p:spPr>
          <a:xfrm>
            <a:off x="700088" y="4410075"/>
            <a:ext cx="559752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defTabSz="463550"/>
            <a:endParaRPr lang="en-US" altLang="en-US" smtClean="0"/>
          </a:p>
        </p:txBody>
      </p:sp>
    </p:spTree>
    <p:extLst>
      <p:ext uri="{BB962C8B-B14F-4D97-AF65-F5344CB8AC3E}">
        <p14:creationId xmlns:p14="http://schemas.microsoft.com/office/powerpoint/2010/main" val="31477306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defRPr>
            </a:lvl1pPr>
            <a:lvl2pPr marL="742950" indent="-285750">
              <a:defRPr sz="3200">
                <a:solidFill>
                  <a:schemeClr val="tx1"/>
                </a:solidFill>
                <a:latin typeface="Times New Roman" panose="02020603050405020304" pitchFamily="18" charset="0"/>
              </a:defRPr>
            </a:lvl2pPr>
            <a:lvl3pPr marL="1143000" indent="-228600">
              <a:defRPr sz="3200">
                <a:solidFill>
                  <a:schemeClr val="tx1"/>
                </a:solidFill>
                <a:latin typeface="Times New Roman" panose="02020603050405020304" pitchFamily="18" charset="0"/>
              </a:defRPr>
            </a:lvl3pPr>
            <a:lvl4pPr marL="1600200" indent="-228600">
              <a:defRPr sz="3200">
                <a:solidFill>
                  <a:schemeClr val="tx1"/>
                </a:solidFill>
                <a:latin typeface="Times New Roman" panose="02020603050405020304" pitchFamily="18" charset="0"/>
              </a:defRPr>
            </a:lvl4pPr>
            <a:lvl5pPr marL="2057400" indent="-22860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r>
              <a:rPr lang="en-US" altLang="en-US" sz="1200" smtClean="0"/>
              <a:t>Employment &amp; Career Services Committee</a:t>
            </a:r>
          </a:p>
        </p:txBody>
      </p:sp>
      <p:sp>
        <p:nvSpPr>
          <p:cNvPr id="409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defRPr>
            </a:lvl1pPr>
            <a:lvl2pPr marL="742950" indent="-285750">
              <a:defRPr sz="3200">
                <a:solidFill>
                  <a:schemeClr val="tx1"/>
                </a:solidFill>
                <a:latin typeface="Times New Roman" panose="02020603050405020304" pitchFamily="18" charset="0"/>
              </a:defRPr>
            </a:lvl2pPr>
            <a:lvl3pPr marL="1143000" indent="-228600">
              <a:defRPr sz="3200">
                <a:solidFill>
                  <a:schemeClr val="tx1"/>
                </a:solidFill>
                <a:latin typeface="Times New Roman" panose="02020603050405020304" pitchFamily="18" charset="0"/>
              </a:defRPr>
            </a:lvl3pPr>
            <a:lvl4pPr marL="1600200" indent="-228600">
              <a:defRPr sz="3200">
                <a:solidFill>
                  <a:schemeClr val="tx1"/>
                </a:solidFill>
                <a:latin typeface="Times New Roman" panose="02020603050405020304" pitchFamily="18" charset="0"/>
              </a:defRPr>
            </a:lvl4pPr>
            <a:lvl5pPr marL="2057400" indent="-22860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fld id="{906C0A97-D8D6-4042-A346-182585E21863}" type="datetime1">
              <a:rPr lang="en-US" altLang="en-US" sz="1200" smtClean="0"/>
              <a:pPr/>
              <a:t>10/22/2016</a:t>
            </a:fld>
            <a:endParaRPr lang="en-US" altLang="en-US" sz="1200" smtClean="0"/>
          </a:p>
        </p:txBody>
      </p:sp>
      <p:sp>
        <p:nvSpPr>
          <p:cNvPr id="4096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defRPr>
            </a:lvl1pPr>
            <a:lvl2pPr marL="742950" indent="-285750">
              <a:defRPr sz="3200">
                <a:solidFill>
                  <a:schemeClr val="tx1"/>
                </a:solidFill>
                <a:latin typeface="Times New Roman" panose="02020603050405020304" pitchFamily="18" charset="0"/>
              </a:defRPr>
            </a:lvl2pPr>
            <a:lvl3pPr marL="1143000" indent="-228600">
              <a:defRPr sz="3200">
                <a:solidFill>
                  <a:schemeClr val="tx1"/>
                </a:solidFill>
                <a:latin typeface="Times New Roman" panose="02020603050405020304" pitchFamily="18" charset="0"/>
              </a:defRPr>
            </a:lvl3pPr>
            <a:lvl4pPr marL="1600200" indent="-228600">
              <a:defRPr sz="3200">
                <a:solidFill>
                  <a:schemeClr val="tx1"/>
                </a:solidFill>
                <a:latin typeface="Times New Roman" panose="02020603050405020304" pitchFamily="18" charset="0"/>
              </a:defRPr>
            </a:lvl4pPr>
            <a:lvl5pPr marL="2057400" indent="-22860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fld id="{7C50BCE8-630B-4DB8-B77B-26D68502D781}" type="slidenum">
              <a:rPr lang="en-US" altLang="en-US" sz="1200"/>
              <a:pPr/>
              <a:t>16</a:t>
            </a:fld>
            <a:endParaRPr lang="en-US" altLang="en-US" sz="1200"/>
          </a:p>
        </p:txBody>
      </p:sp>
      <p:sp>
        <p:nvSpPr>
          <p:cNvPr id="40965" name="Rectangle 2"/>
          <p:cNvSpPr>
            <a:spLocks noGrp="1" noRot="1" noChangeAspect="1" noChangeArrowheads="1" noTextEdit="1"/>
          </p:cNvSpPr>
          <p:nvPr>
            <p:ph type="sldImg"/>
          </p:nvPr>
        </p:nvSpPr>
        <p:spPr>
          <a:solidFill>
            <a:srgbClr val="FFFFFF"/>
          </a:solidFill>
          <a:ln/>
        </p:spPr>
      </p:sp>
      <p:sp>
        <p:nvSpPr>
          <p:cNvPr id="40966" name="Rectangle 3"/>
          <p:cNvSpPr>
            <a:spLocks noGrp="1" noChangeArrowheads="1"/>
          </p:cNvSpPr>
          <p:nvPr>
            <p:ph type="body" idx="1"/>
          </p:nvPr>
        </p:nvSpPr>
        <p:spPr>
          <a:xfrm>
            <a:off x="700088" y="4410075"/>
            <a:ext cx="559752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defTabSz="463550"/>
            <a:endParaRPr lang="en-US" altLang="en-US" smtClean="0"/>
          </a:p>
        </p:txBody>
      </p:sp>
    </p:spTree>
    <p:extLst>
      <p:ext uri="{BB962C8B-B14F-4D97-AF65-F5344CB8AC3E}">
        <p14:creationId xmlns:p14="http://schemas.microsoft.com/office/powerpoint/2010/main" val="7812159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defRPr>
            </a:lvl1pPr>
            <a:lvl2pPr marL="742950" indent="-285750">
              <a:defRPr sz="3200">
                <a:solidFill>
                  <a:schemeClr val="tx1"/>
                </a:solidFill>
                <a:latin typeface="Times New Roman" panose="02020603050405020304" pitchFamily="18" charset="0"/>
              </a:defRPr>
            </a:lvl2pPr>
            <a:lvl3pPr marL="1143000" indent="-228600">
              <a:defRPr sz="3200">
                <a:solidFill>
                  <a:schemeClr val="tx1"/>
                </a:solidFill>
                <a:latin typeface="Times New Roman" panose="02020603050405020304" pitchFamily="18" charset="0"/>
              </a:defRPr>
            </a:lvl3pPr>
            <a:lvl4pPr marL="1600200" indent="-228600">
              <a:defRPr sz="3200">
                <a:solidFill>
                  <a:schemeClr val="tx1"/>
                </a:solidFill>
                <a:latin typeface="Times New Roman" panose="02020603050405020304" pitchFamily="18" charset="0"/>
              </a:defRPr>
            </a:lvl4pPr>
            <a:lvl5pPr marL="2057400" indent="-22860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r>
              <a:rPr lang="en-US" altLang="en-US" sz="1200" smtClean="0"/>
              <a:t>Employment &amp; Career Services Committee</a:t>
            </a:r>
          </a:p>
        </p:txBody>
      </p:sp>
      <p:sp>
        <p:nvSpPr>
          <p:cNvPr id="419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defRPr>
            </a:lvl1pPr>
            <a:lvl2pPr marL="742950" indent="-285750">
              <a:defRPr sz="3200">
                <a:solidFill>
                  <a:schemeClr val="tx1"/>
                </a:solidFill>
                <a:latin typeface="Times New Roman" panose="02020603050405020304" pitchFamily="18" charset="0"/>
              </a:defRPr>
            </a:lvl2pPr>
            <a:lvl3pPr marL="1143000" indent="-228600">
              <a:defRPr sz="3200">
                <a:solidFill>
                  <a:schemeClr val="tx1"/>
                </a:solidFill>
                <a:latin typeface="Times New Roman" panose="02020603050405020304" pitchFamily="18" charset="0"/>
              </a:defRPr>
            </a:lvl3pPr>
            <a:lvl4pPr marL="1600200" indent="-228600">
              <a:defRPr sz="3200">
                <a:solidFill>
                  <a:schemeClr val="tx1"/>
                </a:solidFill>
                <a:latin typeface="Times New Roman" panose="02020603050405020304" pitchFamily="18" charset="0"/>
              </a:defRPr>
            </a:lvl4pPr>
            <a:lvl5pPr marL="2057400" indent="-22860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fld id="{D2D47C92-930A-453B-8383-4C9400915102}" type="datetime1">
              <a:rPr lang="en-US" altLang="en-US" sz="1200" smtClean="0"/>
              <a:pPr/>
              <a:t>10/22/2016</a:t>
            </a:fld>
            <a:endParaRPr lang="en-US" altLang="en-US" sz="1200" smtClean="0"/>
          </a:p>
        </p:txBody>
      </p:sp>
      <p:sp>
        <p:nvSpPr>
          <p:cNvPr id="4198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defRPr>
            </a:lvl1pPr>
            <a:lvl2pPr marL="742950" indent="-285750">
              <a:defRPr sz="3200">
                <a:solidFill>
                  <a:schemeClr val="tx1"/>
                </a:solidFill>
                <a:latin typeface="Times New Roman" panose="02020603050405020304" pitchFamily="18" charset="0"/>
              </a:defRPr>
            </a:lvl2pPr>
            <a:lvl3pPr marL="1143000" indent="-228600">
              <a:defRPr sz="3200">
                <a:solidFill>
                  <a:schemeClr val="tx1"/>
                </a:solidFill>
                <a:latin typeface="Times New Roman" panose="02020603050405020304" pitchFamily="18" charset="0"/>
              </a:defRPr>
            </a:lvl3pPr>
            <a:lvl4pPr marL="1600200" indent="-228600">
              <a:defRPr sz="3200">
                <a:solidFill>
                  <a:schemeClr val="tx1"/>
                </a:solidFill>
                <a:latin typeface="Times New Roman" panose="02020603050405020304" pitchFamily="18" charset="0"/>
              </a:defRPr>
            </a:lvl4pPr>
            <a:lvl5pPr marL="2057400" indent="-22860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fld id="{A97499AA-AD3E-4D44-9767-32B19DE00844}" type="slidenum">
              <a:rPr lang="en-US" altLang="en-US" sz="1200"/>
              <a:pPr/>
              <a:t>18</a:t>
            </a:fld>
            <a:endParaRPr lang="en-US" altLang="en-US" sz="1200"/>
          </a:p>
        </p:txBody>
      </p:sp>
      <p:sp>
        <p:nvSpPr>
          <p:cNvPr id="41989" name="Rectangle 4"/>
          <p:cNvSpPr>
            <a:spLocks noGrp="1" noRot="1" noChangeAspect="1" noChangeArrowheads="1" noTextEdit="1"/>
          </p:cNvSpPr>
          <p:nvPr>
            <p:ph type="sldImg"/>
          </p:nvPr>
        </p:nvSpPr>
        <p:spPr>
          <a:ln/>
        </p:spPr>
      </p:sp>
      <p:sp>
        <p:nvSpPr>
          <p:cNvPr id="41990" name="Rectangle 5"/>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The top of the first page is where you try to hook the reader. </a:t>
            </a:r>
          </a:p>
          <a:p>
            <a:endParaRPr lang="en-US" altLang="en-US" smtClean="0"/>
          </a:p>
          <a:p>
            <a:r>
              <a:rPr lang="en-US" altLang="en-US" b="1" smtClean="0"/>
              <a:t>Objective </a:t>
            </a:r>
          </a:p>
          <a:p>
            <a:pPr lvl="1">
              <a:buFontTx/>
              <a:buChar char="•"/>
            </a:pPr>
            <a:r>
              <a:rPr lang="en-US" altLang="en-US" smtClean="0"/>
              <a:t>	Be as clear and concise as possible.</a:t>
            </a:r>
          </a:p>
          <a:p>
            <a:pPr lvl="1">
              <a:buFontTx/>
              <a:buChar char="•"/>
            </a:pPr>
            <a:r>
              <a:rPr lang="en-US" altLang="en-US" smtClean="0"/>
              <a:t>	What type of position. </a:t>
            </a:r>
          </a:p>
          <a:p>
            <a:pPr lvl="1">
              <a:buFontTx/>
              <a:buChar char="•"/>
            </a:pPr>
            <a:r>
              <a:rPr lang="en-US" altLang="en-US" smtClean="0"/>
              <a:t>	Try to mention where you can add value. </a:t>
            </a:r>
          </a:p>
        </p:txBody>
      </p:sp>
    </p:spTree>
    <p:extLst>
      <p:ext uri="{BB962C8B-B14F-4D97-AF65-F5344CB8AC3E}">
        <p14:creationId xmlns:p14="http://schemas.microsoft.com/office/powerpoint/2010/main" val="36415381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defRPr>
            </a:lvl1pPr>
            <a:lvl2pPr marL="742950" indent="-285750">
              <a:defRPr sz="3200">
                <a:solidFill>
                  <a:schemeClr val="tx1"/>
                </a:solidFill>
                <a:latin typeface="Times New Roman" panose="02020603050405020304" pitchFamily="18" charset="0"/>
              </a:defRPr>
            </a:lvl2pPr>
            <a:lvl3pPr marL="1143000" indent="-228600">
              <a:defRPr sz="3200">
                <a:solidFill>
                  <a:schemeClr val="tx1"/>
                </a:solidFill>
                <a:latin typeface="Times New Roman" panose="02020603050405020304" pitchFamily="18" charset="0"/>
              </a:defRPr>
            </a:lvl3pPr>
            <a:lvl4pPr marL="1600200" indent="-228600">
              <a:defRPr sz="3200">
                <a:solidFill>
                  <a:schemeClr val="tx1"/>
                </a:solidFill>
                <a:latin typeface="Times New Roman" panose="02020603050405020304" pitchFamily="18" charset="0"/>
              </a:defRPr>
            </a:lvl4pPr>
            <a:lvl5pPr marL="2057400" indent="-22860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r>
              <a:rPr lang="en-US" altLang="en-US" sz="1200" smtClean="0"/>
              <a:t>Employment &amp; Career Services Committee</a:t>
            </a:r>
          </a:p>
        </p:txBody>
      </p:sp>
      <p:sp>
        <p:nvSpPr>
          <p:cNvPr id="430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defRPr>
            </a:lvl1pPr>
            <a:lvl2pPr marL="742950" indent="-285750">
              <a:defRPr sz="3200">
                <a:solidFill>
                  <a:schemeClr val="tx1"/>
                </a:solidFill>
                <a:latin typeface="Times New Roman" panose="02020603050405020304" pitchFamily="18" charset="0"/>
              </a:defRPr>
            </a:lvl2pPr>
            <a:lvl3pPr marL="1143000" indent="-228600">
              <a:defRPr sz="3200">
                <a:solidFill>
                  <a:schemeClr val="tx1"/>
                </a:solidFill>
                <a:latin typeface="Times New Roman" panose="02020603050405020304" pitchFamily="18" charset="0"/>
              </a:defRPr>
            </a:lvl3pPr>
            <a:lvl4pPr marL="1600200" indent="-228600">
              <a:defRPr sz="3200">
                <a:solidFill>
                  <a:schemeClr val="tx1"/>
                </a:solidFill>
                <a:latin typeface="Times New Roman" panose="02020603050405020304" pitchFamily="18" charset="0"/>
              </a:defRPr>
            </a:lvl4pPr>
            <a:lvl5pPr marL="2057400" indent="-22860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fld id="{7696EE09-53EE-451B-8DFC-7FB1D765512A}" type="datetime1">
              <a:rPr lang="en-US" altLang="en-US" sz="1200" smtClean="0"/>
              <a:pPr/>
              <a:t>10/22/2016</a:t>
            </a:fld>
            <a:endParaRPr lang="en-US" altLang="en-US" sz="1200" smtClean="0"/>
          </a:p>
        </p:txBody>
      </p:sp>
      <p:sp>
        <p:nvSpPr>
          <p:cNvPr id="4301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defRPr>
            </a:lvl1pPr>
            <a:lvl2pPr marL="742950" indent="-285750">
              <a:defRPr sz="3200">
                <a:solidFill>
                  <a:schemeClr val="tx1"/>
                </a:solidFill>
                <a:latin typeface="Times New Roman" panose="02020603050405020304" pitchFamily="18" charset="0"/>
              </a:defRPr>
            </a:lvl2pPr>
            <a:lvl3pPr marL="1143000" indent="-228600">
              <a:defRPr sz="3200">
                <a:solidFill>
                  <a:schemeClr val="tx1"/>
                </a:solidFill>
                <a:latin typeface="Times New Roman" panose="02020603050405020304" pitchFamily="18" charset="0"/>
              </a:defRPr>
            </a:lvl3pPr>
            <a:lvl4pPr marL="1600200" indent="-228600">
              <a:defRPr sz="3200">
                <a:solidFill>
                  <a:schemeClr val="tx1"/>
                </a:solidFill>
                <a:latin typeface="Times New Roman" panose="02020603050405020304" pitchFamily="18" charset="0"/>
              </a:defRPr>
            </a:lvl4pPr>
            <a:lvl5pPr marL="2057400" indent="-22860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fld id="{5BC8EC4D-21F2-4C16-8A8D-F0BC76E29FF8}" type="slidenum">
              <a:rPr lang="en-US" altLang="en-US" sz="1200"/>
              <a:pPr/>
              <a:t>19</a:t>
            </a:fld>
            <a:endParaRPr lang="en-US" altLang="en-US" sz="1200"/>
          </a:p>
        </p:txBody>
      </p:sp>
      <p:sp>
        <p:nvSpPr>
          <p:cNvPr id="43013" name="Rectangle 2"/>
          <p:cNvSpPr>
            <a:spLocks noGrp="1" noRot="1" noChangeAspect="1" noChangeArrowheads="1" noTextEdit="1"/>
          </p:cNvSpPr>
          <p:nvPr>
            <p:ph type="sldImg"/>
          </p:nvPr>
        </p:nvSpPr>
        <p:spPr>
          <a:ln/>
        </p:spPr>
      </p:sp>
      <p:sp>
        <p:nvSpPr>
          <p:cNvPr id="43014" name="Rectangle 5"/>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Char char="•"/>
            </a:pPr>
            <a:r>
              <a:rPr lang="en-US" altLang="en-US" b="1" smtClean="0"/>
              <a:t>  This is the main part of a chronological resume. </a:t>
            </a:r>
          </a:p>
          <a:p>
            <a:pPr>
              <a:buFontTx/>
              <a:buChar char="•"/>
            </a:pPr>
            <a:r>
              <a:rPr lang="en-US" altLang="en-US" b="1" smtClean="0"/>
              <a:t>  List each item in reverse chronological order. </a:t>
            </a:r>
          </a:p>
          <a:p>
            <a:pPr>
              <a:buFontTx/>
              <a:buChar char="•"/>
            </a:pPr>
            <a:r>
              <a:rPr lang="en-US" altLang="en-US" b="1" smtClean="0"/>
              <a:t>  Different jobs at the same company count as separate items</a:t>
            </a:r>
            <a:r>
              <a:rPr lang="en-US" altLang="en-US" smtClean="0"/>
              <a:t>. </a:t>
            </a:r>
          </a:p>
          <a:p>
            <a:pPr lvl="1"/>
            <a:r>
              <a:rPr lang="en-US" altLang="en-US" smtClean="0"/>
              <a:t>Each item consists of three parts: </a:t>
            </a:r>
          </a:p>
          <a:p>
            <a:pPr lvl="1"/>
            <a:r>
              <a:rPr lang="en-US" altLang="en-US" smtClean="0"/>
              <a:t>1. The header, in bold, which consists of: </a:t>
            </a:r>
          </a:p>
          <a:p>
            <a:pPr lvl="2"/>
            <a:r>
              <a:rPr lang="en-US" altLang="en-US" smtClean="0"/>
              <a:t>a. Starting date (year only) </a:t>
            </a:r>
          </a:p>
          <a:p>
            <a:pPr lvl="2"/>
            <a:r>
              <a:rPr lang="en-US" altLang="en-US" smtClean="0"/>
              <a:t>b. Ending date (year only). If still employed, put "Present" on your current job. </a:t>
            </a:r>
          </a:p>
          <a:p>
            <a:pPr lvl="2"/>
            <a:r>
              <a:rPr lang="en-US" altLang="en-US" smtClean="0"/>
              <a:t>c. Company name, city and state. </a:t>
            </a:r>
          </a:p>
          <a:p>
            <a:pPr lvl="2"/>
            <a:r>
              <a:rPr lang="en-US" altLang="en-US" smtClean="0"/>
              <a:t>d. Job title. </a:t>
            </a:r>
          </a:p>
          <a:p>
            <a:pPr lvl="1"/>
            <a:r>
              <a:rPr lang="en-US" altLang="en-US" smtClean="0"/>
              <a:t>2. A short description (several lines) of your major job duties. </a:t>
            </a:r>
          </a:p>
          <a:p>
            <a:pPr lvl="1"/>
            <a:r>
              <a:rPr lang="en-US" altLang="en-US" smtClean="0"/>
              <a:t>3. A bullet list of your accomplishments, using active verbs in the past tense.</a:t>
            </a:r>
          </a:p>
        </p:txBody>
      </p:sp>
    </p:spTree>
    <p:extLst>
      <p:ext uri="{BB962C8B-B14F-4D97-AF65-F5344CB8AC3E}">
        <p14:creationId xmlns:p14="http://schemas.microsoft.com/office/powerpoint/2010/main" val="19748114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defRPr>
            </a:lvl1pPr>
            <a:lvl2pPr marL="742950" indent="-285750">
              <a:defRPr sz="3200">
                <a:solidFill>
                  <a:schemeClr val="tx1"/>
                </a:solidFill>
                <a:latin typeface="Times New Roman" panose="02020603050405020304" pitchFamily="18" charset="0"/>
              </a:defRPr>
            </a:lvl2pPr>
            <a:lvl3pPr marL="1143000" indent="-228600">
              <a:defRPr sz="3200">
                <a:solidFill>
                  <a:schemeClr val="tx1"/>
                </a:solidFill>
                <a:latin typeface="Times New Roman" panose="02020603050405020304" pitchFamily="18" charset="0"/>
              </a:defRPr>
            </a:lvl3pPr>
            <a:lvl4pPr marL="1600200" indent="-228600">
              <a:defRPr sz="3200">
                <a:solidFill>
                  <a:schemeClr val="tx1"/>
                </a:solidFill>
                <a:latin typeface="Times New Roman" panose="02020603050405020304" pitchFamily="18" charset="0"/>
              </a:defRPr>
            </a:lvl4pPr>
            <a:lvl5pPr marL="2057400" indent="-22860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r>
              <a:rPr lang="en-US" altLang="en-US" sz="1200" smtClean="0"/>
              <a:t>Employment &amp; Career Services Committee</a:t>
            </a:r>
          </a:p>
        </p:txBody>
      </p:sp>
      <p:sp>
        <p:nvSpPr>
          <p:cNvPr id="440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defRPr>
            </a:lvl1pPr>
            <a:lvl2pPr marL="742950" indent="-285750">
              <a:defRPr sz="3200">
                <a:solidFill>
                  <a:schemeClr val="tx1"/>
                </a:solidFill>
                <a:latin typeface="Times New Roman" panose="02020603050405020304" pitchFamily="18" charset="0"/>
              </a:defRPr>
            </a:lvl2pPr>
            <a:lvl3pPr marL="1143000" indent="-228600">
              <a:defRPr sz="3200">
                <a:solidFill>
                  <a:schemeClr val="tx1"/>
                </a:solidFill>
                <a:latin typeface="Times New Roman" panose="02020603050405020304" pitchFamily="18" charset="0"/>
              </a:defRPr>
            </a:lvl3pPr>
            <a:lvl4pPr marL="1600200" indent="-228600">
              <a:defRPr sz="3200">
                <a:solidFill>
                  <a:schemeClr val="tx1"/>
                </a:solidFill>
                <a:latin typeface="Times New Roman" panose="02020603050405020304" pitchFamily="18" charset="0"/>
              </a:defRPr>
            </a:lvl4pPr>
            <a:lvl5pPr marL="2057400" indent="-22860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fld id="{439B9E23-3B88-436D-8344-BEC91762D4C6}" type="datetime1">
              <a:rPr lang="en-US" altLang="en-US" sz="1200" smtClean="0"/>
              <a:pPr/>
              <a:t>10/22/2016</a:t>
            </a:fld>
            <a:endParaRPr lang="en-US" altLang="en-US" sz="1200" smtClean="0"/>
          </a:p>
        </p:txBody>
      </p:sp>
      <p:sp>
        <p:nvSpPr>
          <p:cNvPr id="4403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defRPr>
            </a:lvl1pPr>
            <a:lvl2pPr marL="742950" indent="-285750">
              <a:defRPr sz="3200">
                <a:solidFill>
                  <a:schemeClr val="tx1"/>
                </a:solidFill>
                <a:latin typeface="Times New Roman" panose="02020603050405020304" pitchFamily="18" charset="0"/>
              </a:defRPr>
            </a:lvl2pPr>
            <a:lvl3pPr marL="1143000" indent="-228600">
              <a:defRPr sz="3200">
                <a:solidFill>
                  <a:schemeClr val="tx1"/>
                </a:solidFill>
                <a:latin typeface="Times New Roman" panose="02020603050405020304" pitchFamily="18" charset="0"/>
              </a:defRPr>
            </a:lvl3pPr>
            <a:lvl4pPr marL="1600200" indent="-228600">
              <a:defRPr sz="3200">
                <a:solidFill>
                  <a:schemeClr val="tx1"/>
                </a:solidFill>
                <a:latin typeface="Times New Roman" panose="02020603050405020304" pitchFamily="18" charset="0"/>
              </a:defRPr>
            </a:lvl4pPr>
            <a:lvl5pPr marL="2057400" indent="-22860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fld id="{982BFD4E-9FB2-4F61-805D-F064B5C19E72}" type="slidenum">
              <a:rPr lang="en-US" altLang="en-US" sz="1200"/>
              <a:pPr/>
              <a:t>20</a:t>
            </a:fld>
            <a:endParaRPr lang="en-US" altLang="en-US" sz="1200"/>
          </a:p>
        </p:txBody>
      </p:sp>
      <p:sp>
        <p:nvSpPr>
          <p:cNvPr id="44037" name="Rectangle 2"/>
          <p:cNvSpPr>
            <a:spLocks noGrp="1" noRot="1" noChangeAspect="1" noChangeArrowheads="1" noTextEdit="1"/>
          </p:cNvSpPr>
          <p:nvPr>
            <p:ph type="sldImg"/>
          </p:nvPr>
        </p:nvSpPr>
        <p:spPr>
          <a:ln/>
        </p:spPr>
      </p:sp>
      <p:sp>
        <p:nvSpPr>
          <p:cNvPr id="44038" name="Rectangle 4"/>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6765310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defRPr>
            </a:lvl1pPr>
            <a:lvl2pPr marL="742950" indent="-285750">
              <a:defRPr sz="3200">
                <a:solidFill>
                  <a:schemeClr val="tx1"/>
                </a:solidFill>
                <a:latin typeface="Times New Roman" panose="02020603050405020304" pitchFamily="18" charset="0"/>
              </a:defRPr>
            </a:lvl2pPr>
            <a:lvl3pPr marL="1143000" indent="-228600">
              <a:defRPr sz="3200">
                <a:solidFill>
                  <a:schemeClr val="tx1"/>
                </a:solidFill>
                <a:latin typeface="Times New Roman" panose="02020603050405020304" pitchFamily="18" charset="0"/>
              </a:defRPr>
            </a:lvl3pPr>
            <a:lvl4pPr marL="1600200" indent="-228600">
              <a:defRPr sz="3200">
                <a:solidFill>
                  <a:schemeClr val="tx1"/>
                </a:solidFill>
                <a:latin typeface="Times New Roman" panose="02020603050405020304" pitchFamily="18" charset="0"/>
              </a:defRPr>
            </a:lvl4pPr>
            <a:lvl5pPr marL="2057400" indent="-22860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r>
              <a:rPr lang="en-US" altLang="en-US" sz="1200" smtClean="0"/>
              <a:t>Employment &amp; Career Services Committee</a:t>
            </a:r>
          </a:p>
        </p:txBody>
      </p:sp>
      <p:sp>
        <p:nvSpPr>
          <p:cNvPr id="4505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defRPr>
            </a:lvl1pPr>
            <a:lvl2pPr marL="742950" indent="-285750">
              <a:defRPr sz="3200">
                <a:solidFill>
                  <a:schemeClr val="tx1"/>
                </a:solidFill>
                <a:latin typeface="Times New Roman" panose="02020603050405020304" pitchFamily="18" charset="0"/>
              </a:defRPr>
            </a:lvl2pPr>
            <a:lvl3pPr marL="1143000" indent="-228600">
              <a:defRPr sz="3200">
                <a:solidFill>
                  <a:schemeClr val="tx1"/>
                </a:solidFill>
                <a:latin typeface="Times New Roman" panose="02020603050405020304" pitchFamily="18" charset="0"/>
              </a:defRPr>
            </a:lvl3pPr>
            <a:lvl4pPr marL="1600200" indent="-228600">
              <a:defRPr sz="3200">
                <a:solidFill>
                  <a:schemeClr val="tx1"/>
                </a:solidFill>
                <a:latin typeface="Times New Roman" panose="02020603050405020304" pitchFamily="18" charset="0"/>
              </a:defRPr>
            </a:lvl4pPr>
            <a:lvl5pPr marL="2057400" indent="-22860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fld id="{ADC176D6-73AD-4CB8-8DDB-EEE4F1BA9777}" type="datetime1">
              <a:rPr lang="en-US" altLang="en-US" sz="1200" smtClean="0"/>
              <a:pPr/>
              <a:t>10/22/2016</a:t>
            </a:fld>
            <a:endParaRPr lang="en-US" altLang="en-US" sz="1200" smtClean="0"/>
          </a:p>
        </p:txBody>
      </p:sp>
      <p:sp>
        <p:nvSpPr>
          <p:cNvPr id="4506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defRPr>
            </a:lvl1pPr>
            <a:lvl2pPr marL="742950" indent="-285750">
              <a:defRPr sz="3200">
                <a:solidFill>
                  <a:schemeClr val="tx1"/>
                </a:solidFill>
                <a:latin typeface="Times New Roman" panose="02020603050405020304" pitchFamily="18" charset="0"/>
              </a:defRPr>
            </a:lvl2pPr>
            <a:lvl3pPr marL="1143000" indent="-228600">
              <a:defRPr sz="3200">
                <a:solidFill>
                  <a:schemeClr val="tx1"/>
                </a:solidFill>
                <a:latin typeface="Times New Roman" panose="02020603050405020304" pitchFamily="18" charset="0"/>
              </a:defRPr>
            </a:lvl3pPr>
            <a:lvl4pPr marL="1600200" indent="-228600">
              <a:defRPr sz="3200">
                <a:solidFill>
                  <a:schemeClr val="tx1"/>
                </a:solidFill>
                <a:latin typeface="Times New Roman" panose="02020603050405020304" pitchFamily="18" charset="0"/>
              </a:defRPr>
            </a:lvl4pPr>
            <a:lvl5pPr marL="2057400" indent="-22860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fld id="{7434B68E-FCD7-496C-9EA4-7BF1AF60562C}" type="slidenum">
              <a:rPr lang="en-US" altLang="en-US" sz="1200"/>
              <a:pPr/>
              <a:t>21</a:t>
            </a:fld>
            <a:endParaRPr lang="en-US" altLang="en-US" sz="1200"/>
          </a:p>
        </p:txBody>
      </p:sp>
      <p:sp>
        <p:nvSpPr>
          <p:cNvPr id="45061" name="Rectangle 4"/>
          <p:cNvSpPr>
            <a:spLocks noGrp="1" noRot="1" noChangeAspect="1" noChangeArrowheads="1" noTextEdit="1"/>
          </p:cNvSpPr>
          <p:nvPr>
            <p:ph type="sldImg"/>
          </p:nvPr>
        </p:nvSpPr>
        <p:spPr>
          <a:ln/>
        </p:spPr>
      </p:sp>
      <p:sp>
        <p:nvSpPr>
          <p:cNvPr id="45062" name="Rectangle 5"/>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The emphasis shifts to skills, and away from specific jobs. </a:t>
            </a:r>
          </a:p>
          <a:p>
            <a:r>
              <a:rPr lang="en-US" altLang="en-US" smtClean="0"/>
              <a:t>Shrink the work experience section to just the headers. </a:t>
            </a:r>
          </a:p>
          <a:p>
            <a:r>
              <a:rPr lang="en-US" altLang="en-US" smtClean="0"/>
              <a:t>Put all duties and accomplishments into skill categories. </a:t>
            </a:r>
          </a:p>
          <a:p>
            <a:r>
              <a:rPr lang="en-US" altLang="en-US" smtClean="0"/>
              <a:t>The list of skills come before the list of jobs. Put the most relevant skill first.</a:t>
            </a:r>
          </a:p>
          <a:p>
            <a:pPr lvl="1"/>
            <a:endParaRPr lang="en-US" altLang="en-US" smtClean="0"/>
          </a:p>
        </p:txBody>
      </p:sp>
    </p:spTree>
    <p:extLst>
      <p:ext uri="{BB962C8B-B14F-4D97-AF65-F5344CB8AC3E}">
        <p14:creationId xmlns:p14="http://schemas.microsoft.com/office/powerpoint/2010/main" val="7216359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defRPr>
            </a:lvl1pPr>
            <a:lvl2pPr marL="742950" indent="-285750">
              <a:defRPr sz="3200">
                <a:solidFill>
                  <a:schemeClr val="tx1"/>
                </a:solidFill>
                <a:latin typeface="Times New Roman" panose="02020603050405020304" pitchFamily="18" charset="0"/>
              </a:defRPr>
            </a:lvl2pPr>
            <a:lvl3pPr marL="1143000" indent="-228600">
              <a:defRPr sz="3200">
                <a:solidFill>
                  <a:schemeClr val="tx1"/>
                </a:solidFill>
                <a:latin typeface="Times New Roman" panose="02020603050405020304" pitchFamily="18" charset="0"/>
              </a:defRPr>
            </a:lvl3pPr>
            <a:lvl4pPr marL="1600200" indent="-228600">
              <a:defRPr sz="3200">
                <a:solidFill>
                  <a:schemeClr val="tx1"/>
                </a:solidFill>
                <a:latin typeface="Times New Roman" panose="02020603050405020304" pitchFamily="18" charset="0"/>
              </a:defRPr>
            </a:lvl4pPr>
            <a:lvl5pPr marL="2057400" indent="-22860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r>
              <a:rPr lang="en-US" altLang="en-US" sz="1200" smtClean="0"/>
              <a:t>Employment &amp; Career Services Committee</a:t>
            </a:r>
          </a:p>
        </p:txBody>
      </p:sp>
      <p:sp>
        <p:nvSpPr>
          <p:cNvPr id="4608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defRPr>
            </a:lvl1pPr>
            <a:lvl2pPr marL="742950" indent="-285750">
              <a:defRPr sz="3200">
                <a:solidFill>
                  <a:schemeClr val="tx1"/>
                </a:solidFill>
                <a:latin typeface="Times New Roman" panose="02020603050405020304" pitchFamily="18" charset="0"/>
              </a:defRPr>
            </a:lvl2pPr>
            <a:lvl3pPr marL="1143000" indent="-228600">
              <a:defRPr sz="3200">
                <a:solidFill>
                  <a:schemeClr val="tx1"/>
                </a:solidFill>
                <a:latin typeface="Times New Roman" panose="02020603050405020304" pitchFamily="18" charset="0"/>
              </a:defRPr>
            </a:lvl3pPr>
            <a:lvl4pPr marL="1600200" indent="-228600">
              <a:defRPr sz="3200">
                <a:solidFill>
                  <a:schemeClr val="tx1"/>
                </a:solidFill>
                <a:latin typeface="Times New Roman" panose="02020603050405020304" pitchFamily="18" charset="0"/>
              </a:defRPr>
            </a:lvl4pPr>
            <a:lvl5pPr marL="2057400" indent="-22860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fld id="{016B9391-68B2-4391-83A8-8F5204EE8539}" type="datetime1">
              <a:rPr lang="en-US" altLang="en-US" sz="1200" smtClean="0"/>
              <a:pPr/>
              <a:t>10/22/2016</a:t>
            </a:fld>
            <a:endParaRPr lang="en-US" altLang="en-US" sz="1200" smtClean="0"/>
          </a:p>
        </p:txBody>
      </p:sp>
      <p:sp>
        <p:nvSpPr>
          <p:cNvPr id="4608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defRPr>
            </a:lvl1pPr>
            <a:lvl2pPr marL="742950" indent="-285750">
              <a:defRPr sz="3200">
                <a:solidFill>
                  <a:schemeClr val="tx1"/>
                </a:solidFill>
                <a:latin typeface="Times New Roman" panose="02020603050405020304" pitchFamily="18" charset="0"/>
              </a:defRPr>
            </a:lvl2pPr>
            <a:lvl3pPr marL="1143000" indent="-228600">
              <a:defRPr sz="3200">
                <a:solidFill>
                  <a:schemeClr val="tx1"/>
                </a:solidFill>
                <a:latin typeface="Times New Roman" panose="02020603050405020304" pitchFamily="18" charset="0"/>
              </a:defRPr>
            </a:lvl3pPr>
            <a:lvl4pPr marL="1600200" indent="-228600">
              <a:defRPr sz="3200">
                <a:solidFill>
                  <a:schemeClr val="tx1"/>
                </a:solidFill>
                <a:latin typeface="Times New Roman" panose="02020603050405020304" pitchFamily="18" charset="0"/>
              </a:defRPr>
            </a:lvl4pPr>
            <a:lvl5pPr marL="2057400" indent="-22860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fld id="{7ECE6F41-0C62-4EB9-B00A-3D01D34FBB2D}" type="slidenum">
              <a:rPr lang="en-US" altLang="en-US" sz="1200"/>
              <a:pPr/>
              <a:t>22</a:t>
            </a:fld>
            <a:endParaRPr lang="en-US" altLang="en-US" sz="1200"/>
          </a:p>
        </p:txBody>
      </p:sp>
      <p:sp>
        <p:nvSpPr>
          <p:cNvPr id="46085" name="Rectangle 2"/>
          <p:cNvSpPr>
            <a:spLocks noGrp="1" noRot="1" noChangeAspect="1" noChangeArrowheads="1" noTextEdit="1"/>
          </p:cNvSpPr>
          <p:nvPr>
            <p:ph type="sldImg"/>
          </p:nvPr>
        </p:nvSpPr>
        <p:spPr>
          <a:ln/>
        </p:spPr>
      </p:sp>
      <p:sp>
        <p:nvSpPr>
          <p:cNvPr id="4608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5273612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defRPr>
            </a:lvl1pPr>
            <a:lvl2pPr marL="742950" indent="-285750">
              <a:defRPr sz="3200">
                <a:solidFill>
                  <a:schemeClr val="tx1"/>
                </a:solidFill>
                <a:latin typeface="Times New Roman" panose="02020603050405020304" pitchFamily="18" charset="0"/>
              </a:defRPr>
            </a:lvl2pPr>
            <a:lvl3pPr marL="1143000" indent="-228600">
              <a:defRPr sz="3200">
                <a:solidFill>
                  <a:schemeClr val="tx1"/>
                </a:solidFill>
                <a:latin typeface="Times New Roman" panose="02020603050405020304" pitchFamily="18" charset="0"/>
              </a:defRPr>
            </a:lvl3pPr>
            <a:lvl4pPr marL="1600200" indent="-228600">
              <a:defRPr sz="3200">
                <a:solidFill>
                  <a:schemeClr val="tx1"/>
                </a:solidFill>
                <a:latin typeface="Times New Roman" panose="02020603050405020304" pitchFamily="18" charset="0"/>
              </a:defRPr>
            </a:lvl4pPr>
            <a:lvl5pPr marL="2057400" indent="-22860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r>
              <a:rPr lang="en-US" altLang="en-US" sz="1200" smtClean="0"/>
              <a:t>Employment &amp; Career Services Committee</a:t>
            </a:r>
          </a:p>
        </p:txBody>
      </p:sp>
      <p:sp>
        <p:nvSpPr>
          <p:cNvPr id="4710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defRPr>
            </a:lvl1pPr>
            <a:lvl2pPr marL="742950" indent="-285750">
              <a:defRPr sz="3200">
                <a:solidFill>
                  <a:schemeClr val="tx1"/>
                </a:solidFill>
                <a:latin typeface="Times New Roman" panose="02020603050405020304" pitchFamily="18" charset="0"/>
              </a:defRPr>
            </a:lvl2pPr>
            <a:lvl3pPr marL="1143000" indent="-228600">
              <a:defRPr sz="3200">
                <a:solidFill>
                  <a:schemeClr val="tx1"/>
                </a:solidFill>
                <a:latin typeface="Times New Roman" panose="02020603050405020304" pitchFamily="18" charset="0"/>
              </a:defRPr>
            </a:lvl3pPr>
            <a:lvl4pPr marL="1600200" indent="-228600">
              <a:defRPr sz="3200">
                <a:solidFill>
                  <a:schemeClr val="tx1"/>
                </a:solidFill>
                <a:latin typeface="Times New Roman" panose="02020603050405020304" pitchFamily="18" charset="0"/>
              </a:defRPr>
            </a:lvl4pPr>
            <a:lvl5pPr marL="2057400" indent="-22860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fld id="{4232C595-646F-4784-9656-147FE5328983}" type="datetime1">
              <a:rPr lang="en-US" altLang="en-US" sz="1200" smtClean="0"/>
              <a:pPr/>
              <a:t>10/22/2016</a:t>
            </a:fld>
            <a:endParaRPr lang="en-US" altLang="en-US" sz="1200" smtClean="0"/>
          </a:p>
        </p:txBody>
      </p:sp>
      <p:sp>
        <p:nvSpPr>
          <p:cNvPr id="4710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defRPr>
            </a:lvl1pPr>
            <a:lvl2pPr marL="742950" indent="-285750">
              <a:defRPr sz="3200">
                <a:solidFill>
                  <a:schemeClr val="tx1"/>
                </a:solidFill>
                <a:latin typeface="Times New Roman" panose="02020603050405020304" pitchFamily="18" charset="0"/>
              </a:defRPr>
            </a:lvl2pPr>
            <a:lvl3pPr marL="1143000" indent="-228600">
              <a:defRPr sz="3200">
                <a:solidFill>
                  <a:schemeClr val="tx1"/>
                </a:solidFill>
                <a:latin typeface="Times New Roman" panose="02020603050405020304" pitchFamily="18" charset="0"/>
              </a:defRPr>
            </a:lvl3pPr>
            <a:lvl4pPr marL="1600200" indent="-228600">
              <a:defRPr sz="3200">
                <a:solidFill>
                  <a:schemeClr val="tx1"/>
                </a:solidFill>
                <a:latin typeface="Times New Roman" panose="02020603050405020304" pitchFamily="18" charset="0"/>
              </a:defRPr>
            </a:lvl4pPr>
            <a:lvl5pPr marL="2057400" indent="-22860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fld id="{F1985F71-E41B-43A5-B2EB-B706B83D96E7}" type="slidenum">
              <a:rPr lang="en-US" altLang="en-US" sz="1200"/>
              <a:pPr/>
              <a:t>23</a:t>
            </a:fld>
            <a:endParaRPr lang="en-US" altLang="en-US" sz="1200"/>
          </a:p>
        </p:txBody>
      </p:sp>
      <p:sp>
        <p:nvSpPr>
          <p:cNvPr id="47109" name="Rectangle 4"/>
          <p:cNvSpPr>
            <a:spLocks noGrp="1" noRot="1" noChangeAspect="1" noChangeArrowheads="1" noTextEdit="1"/>
          </p:cNvSpPr>
          <p:nvPr>
            <p:ph type="sldImg"/>
          </p:nvPr>
        </p:nvSpPr>
        <p:spPr>
          <a:ln/>
        </p:spPr>
      </p:sp>
      <p:sp>
        <p:nvSpPr>
          <p:cNvPr id="47110" name="Rectangle 5"/>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The cover letter emphasizes and further refines your approach to the particular job. </a:t>
            </a:r>
          </a:p>
          <a:p>
            <a:pPr>
              <a:buFontTx/>
              <a:buChar char="•"/>
            </a:pPr>
            <a:r>
              <a:rPr lang="en-US" altLang="en-US" smtClean="0"/>
              <a:t>  No more than one page in length </a:t>
            </a:r>
          </a:p>
          <a:p>
            <a:pPr>
              <a:buFontTx/>
              <a:buChar char="•"/>
            </a:pPr>
            <a:r>
              <a:rPr lang="en-US" altLang="en-US" smtClean="0"/>
              <a:t>  Like the resume, grammar and spelling must be perfect. The writing must be as polished as you can make it. </a:t>
            </a:r>
          </a:p>
          <a:p>
            <a:endParaRPr lang="en-US" altLang="en-US" smtClean="0"/>
          </a:p>
          <a:p>
            <a:r>
              <a:rPr lang="en-US" altLang="en-US" smtClean="0"/>
              <a:t>First paragraph </a:t>
            </a:r>
          </a:p>
          <a:p>
            <a:pPr lvl="1"/>
            <a:r>
              <a:rPr lang="en-US" altLang="en-US" smtClean="0"/>
              <a:t>Explain why you are writing. </a:t>
            </a:r>
          </a:p>
          <a:p>
            <a:pPr lvl="1"/>
            <a:r>
              <a:rPr lang="en-US" altLang="en-US" smtClean="0"/>
              <a:t>Explain how you heard about the opening. </a:t>
            </a:r>
          </a:p>
          <a:p>
            <a:pPr lvl="1"/>
            <a:r>
              <a:rPr lang="en-US" altLang="en-US" smtClean="0"/>
              <a:t>Explain why you are the perfect candidate. </a:t>
            </a:r>
          </a:p>
          <a:p>
            <a:r>
              <a:rPr lang="en-US" altLang="en-US" smtClean="0"/>
              <a:t> Body </a:t>
            </a:r>
          </a:p>
          <a:p>
            <a:pPr lvl="1"/>
            <a:r>
              <a:rPr lang="en-US" altLang="en-US" smtClean="0"/>
              <a:t>Summarize relevant qualifications </a:t>
            </a:r>
          </a:p>
          <a:p>
            <a:pPr lvl="1"/>
            <a:r>
              <a:rPr lang="en-US" altLang="en-US" smtClean="0"/>
              <a:t>Give examples </a:t>
            </a:r>
          </a:p>
          <a:p>
            <a:pPr lvl="1"/>
            <a:r>
              <a:rPr lang="en-US" altLang="en-US" smtClean="0"/>
              <a:t>Expand on key items in your resume. </a:t>
            </a:r>
          </a:p>
          <a:p>
            <a:r>
              <a:rPr lang="en-US" altLang="en-US" smtClean="0"/>
              <a:t>Final paragraph</a:t>
            </a:r>
          </a:p>
          <a:p>
            <a:pPr lvl="1"/>
            <a:r>
              <a:rPr lang="en-US" altLang="en-US" smtClean="0"/>
              <a:t>Proposal for the next step in the process.  For example: "I will contact you in several weeks." </a:t>
            </a:r>
          </a:p>
          <a:p>
            <a:endParaRPr lang="en-US" altLang="en-US" smtClean="0"/>
          </a:p>
        </p:txBody>
      </p:sp>
    </p:spTree>
    <p:extLst>
      <p:ext uri="{BB962C8B-B14F-4D97-AF65-F5344CB8AC3E}">
        <p14:creationId xmlns:p14="http://schemas.microsoft.com/office/powerpoint/2010/main" val="30283853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defRPr>
            </a:lvl1pPr>
            <a:lvl2pPr marL="742950" indent="-285750">
              <a:defRPr sz="3200">
                <a:solidFill>
                  <a:schemeClr val="tx1"/>
                </a:solidFill>
                <a:latin typeface="Times New Roman" panose="02020603050405020304" pitchFamily="18" charset="0"/>
              </a:defRPr>
            </a:lvl2pPr>
            <a:lvl3pPr marL="1143000" indent="-228600">
              <a:defRPr sz="3200">
                <a:solidFill>
                  <a:schemeClr val="tx1"/>
                </a:solidFill>
                <a:latin typeface="Times New Roman" panose="02020603050405020304" pitchFamily="18" charset="0"/>
              </a:defRPr>
            </a:lvl3pPr>
            <a:lvl4pPr marL="1600200" indent="-228600">
              <a:defRPr sz="3200">
                <a:solidFill>
                  <a:schemeClr val="tx1"/>
                </a:solidFill>
                <a:latin typeface="Times New Roman" panose="02020603050405020304" pitchFamily="18" charset="0"/>
              </a:defRPr>
            </a:lvl4pPr>
            <a:lvl5pPr marL="2057400" indent="-22860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r>
              <a:rPr lang="en-US" altLang="en-US" sz="1200" smtClean="0"/>
              <a:t>Employment &amp; Career Services Committee</a:t>
            </a:r>
          </a:p>
        </p:txBody>
      </p:sp>
      <p:sp>
        <p:nvSpPr>
          <p:cNvPr id="4813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defRPr>
            </a:lvl1pPr>
            <a:lvl2pPr marL="742950" indent="-285750">
              <a:defRPr sz="3200">
                <a:solidFill>
                  <a:schemeClr val="tx1"/>
                </a:solidFill>
                <a:latin typeface="Times New Roman" panose="02020603050405020304" pitchFamily="18" charset="0"/>
              </a:defRPr>
            </a:lvl2pPr>
            <a:lvl3pPr marL="1143000" indent="-228600">
              <a:defRPr sz="3200">
                <a:solidFill>
                  <a:schemeClr val="tx1"/>
                </a:solidFill>
                <a:latin typeface="Times New Roman" panose="02020603050405020304" pitchFamily="18" charset="0"/>
              </a:defRPr>
            </a:lvl3pPr>
            <a:lvl4pPr marL="1600200" indent="-228600">
              <a:defRPr sz="3200">
                <a:solidFill>
                  <a:schemeClr val="tx1"/>
                </a:solidFill>
                <a:latin typeface="Times New Roman" panose="02020603050405020304" pitchFamily="18" charset="0"/>
              </a:defRPr>
            </a:lvl4pPr>
            <a:lvl5pPr marL="2057400" indent="-22860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fld id="{764C4720-9ABF-42B2-8B32-3A7FF945B0EC}" type="datetime1">
              <a:rPr lang="en-US" altLang="en-US" sz="1200" smtClean="0"/>
              <a:pPr/>
              <a:t>10/22/2016</a:t>
            </a:fld>
            <a:endParaRPr lang="en-US" altLang="en-US" sz="1200" smtClean="0"/>
          </a:p>
        </p:txBody>
      </p:sp>
      <p:sp>
        <p:nvSpPr>
          <p:cNvPr id="4813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defRPr>
            </a:lvl1pPr>
            <a:lvl2pPr marL="742950" indent="-285750">
              <a:defRPr sz="3200">
                <a:solidFill>
                  <a:schemeClr val="tx1"/>
                </a:solidFill>
                <a:latin typeface="Times New Roman" panose="02020603050405020304" pitchFamily="18" charset="0"/>
              </a:defRPr>
            </a:lvl2pPr>
            <a:lvl3pPr marL="1143000" indent="-228600">
              <a:defRPr sz="3200">
                <a:solidFill>
                  <a:schemeClr val="tx1"/>
                </a:solidFill>
                <a:latin typeface="Times New Roman" panose="02020603050405020304" pitchFamily="18" charset="0"/>
              </a:defRPr>
            </a:lvl3pPr>
            <a:lvl4pPr marL="1600200" indent="-228600">
              <a:defRPr sz="3200">
                <a:solidFill>
                  <a:schemeClr val="tx1"/>
                </a:solidFill>
                <a:latin typeface="Times New Roman" panose="02020603050405020304" pitchFamily="18" charset="0"/>
              </a:defRPr>
            </a:lvl4pPr>
            <a:lvl5pPr marL="2057400" indent="-22860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fld id="{45206C89-B1F7-4C9B-A68F-E544A79BEC3C}" type="slidenum">
              <a:rPr lang="en-US" altLang="en-US" sz="1200"/>
              <a:pPr/>
              <a:t>24</a:t>
            </a:fld>
            <a:endParaRPr lang="en-US" altLang="en-US" sz="1200"/>
          </a:p>
        </p:txBody>
      </p:sp>
      <p:sp>
        <p:nvSpPr>
          <p:cNvPr id="48133" name="Rectangle 2"/>
          <p:cNvSpPr>
            <a:spLocks noGrp="1" noRot="1" noChangeAspect="1" noChangeArrowheads="1" noTextEdit="1"/>
          </p:cNvSpPr>
          <p:nvPr>
            <p:ph type="sldImg"/>
          </p:nvPr>
        </p:nvSpPr>
        <p:spPr>
          <a:ln/>
        </p:spPr>
      </p:sp>
      <p:sp>
        <p:nvSpPr>
          <p:cNvPr id="48134" name="Rectangle 4"/>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5560377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defRPr>
            </a:lvl1pPr>
            <a:lvl2pPr marL="742950" indent="-285750">
              <a:defRPr sz="3200">
                <a:solidFill>
                  <a:schemeClr val="tx1"/>
                </a:solidFill>
                <a:latin typeface="Times New Roman" panose="02020603050405020304" pitchFamily="18" charset="0"/>
              </a:defRPr>
            </a:lvl2pPr>
            <a:lvl3pPr marL="1143000" indent="-228600">
              <a:defRPr sz="3200">
                <a:solidFill>
                  <a:schemeClr val="tx1"/>
                </a:solidFill>
                <a:latin typeface="Times New Roman" panose="02020603050405020304" pitchFamily="18" charset="0"/>
              </a:defRPr>
            </a:lvl3pPr>
            <a:lvl4pPr marL="1600200" indent="-228600">
              <a:defRPr sz="3200">
                <a:solidFill>
                  <a:schemeClr val="tx1"/>
                </a:solidFill>
                <a:latin typeface="Times New Roman" panose="02020603050405020304" pitchFamily="18" charset="0"/>
              </a:defRPr>
            </a:lvl4pPr>
            <a:lvl5pPr marL="2057400" indent="-22860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r>
              <a:rPr lang="en-US" altLang="en-US" sz="1200" smtClean="0"/>
              <a:t>Employment &amp; Career Services Committee</a:t>
            </a:r>
          </a:p>
        </p:txBody>
      </p:sp>
      <p:sp>
        <p:nvSpPr>
          <p:cNvPr id="4915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defRPr>
            </a:lvl1pPr>
            <a:lvl2pPr marL="742950" indent="-285750">
              <a:defRPr sz="3200">
                <a:solidFill>
                  <a:schemeClr val="tx1"/>
                </a:solidFill>
                <a:latin typeface="Times New Roman" panose="02020603050405020304" pitchFamily="18" charset="0"/>
              </a:defRPr>
            </a:lvl2pPr>
            <a:lvl3pPr marL="1143000" indent="-228600">
              <a:defRPr sz="3200">
                <a:solidFill>
                  <a:schemeClr val="tx1"/>
                </a:solidFill>
                <a:latin typeface="Times New Roman" panose="02020603050405020304" pitchFamily="18" charset="0"/>
              </a:defRPr>
            </a:lvl3pPr>
            <a:lvl4pPr marL="1600200" indent="-228600">
              <a:defRPr sz="3200">
                <a:solidFill>
                  <a:schemeClr val="tx1"/>
                </a:solidFill>
                <a:latin typeface="Times New Roman" panose="02020603050405020304" pitchFamily="18" charset="0"/>
              </a:defRPr>
            </a:lvl4pPr>
            <a:lvl5pPr marL="2057400" indent="-22860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fld id="{F03A3B86-83A5-4303-B81B-5878B16EB910}" type="datetime1">
              <a:rPr lang="en-US" altLang="en-US" sz="1200" smtClean="0"/>
              <a:pPr/>
              <a:t>10/22/2016</a:t>
            </a:fld>
            <a:endParaRPr lang="en-US" altLang="en-US" sz="1200" smtClean="0"/>
          </a:p>
        </p:txBody>
      </p:sp>
      <p:sp>
        <p:nvSpPr>
          <p:cNvPr id="4915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defRPr>
            </a:lvl1pPr>
            <a:lvl2pPr marL="742950" indent="-285750">
              <a:defRPr sz="3200">
                <a:solidFill>
                  <a:schemeClr val="tx1"/>
                </a:solidFill>
                <a:latin typeface="Times New Roman" panose="02020603050405020304" pitchFamily="18" charset="0"/>
              </a:defRPr>
            </a:lvl2pPr>
            <a:lvl3pPr marL="1143000" indent="-228600">
              <a:defRPr sz="3200">
                <a:solidFill>
                  <a:schemeClr val="tx1"/>
                </a:solidFill>
                <a:latin typeface="Times New Roman" panose="02020603050405020304" pitchFamily="18" charset="0"/>
              </a:defRPr>
            </a:lvl3pPr>
            <a:lvl4pPr marL="1600200" indent="-228600">
              <a:defRPr sz="3200">
                <a:solidFill>
                  <a:schemeClr val="tx1"/>
                </a:solidFill>
                <a:latin typeface="Times New Roman" panose="02020603050405020304" pitchFamily="18" charset="0"/>
              </a:defRPr>
            </a:lvl4pPr>
            <a:lvl5pPr marL="2057400" indent="-22860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fld id="{0C4AECB4-FF14-434D-B155-078A16758AB4}" type="slidenum">
              <a:rPr lang="en-US" altLang="en-US" sz="1200"/>
              <a:pPr/>
              <a:t>25</a:t>
            </a:fld>
            <a:endParaRPr lang="en-US" altLang="en-US" sz="1200"/>
          </a:p>
        </p:txBody>
      </p:sp>
      <p:sp>
        <p:nvSpPr>
          <p:cNvPr id="49157" name="Rectangle 2"/>
          <p:cNvSpPr>
            <a:spLocks noGrp="1" noRot="1" noChangeAspect="1" noChangeArrowheads="1" noTextEdit="1"/>
          </p:cNvSpPr>
          <p:nvPr>
            <p:ph type="sldImg"/>
          </p:nvPr>
        </p:nvSpPr>
        <p:spPr>
          <a:ln/>
        </p:spPr>
      </p:sp>
      <p:sp>
        <p:nvSpPr>
          <p:cNvPr id="4915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Now that you have resume in hand, what do you do with it? There are two general points to remember: </a:t>
            </a:r>
          </a:p>
          <a:p>
            <a:pPr>
              <a:buFontTx/>
              <a:buChar char="•"/>
            </a:pPr>
            <a:r>
              <a:rPr lang="en-US" altLang="en-US" b="1" smtClean="0"/>
              <a:t>  Focus, rather than shotgun </a:t>
            </a:r>
            <a:endParaRPr lang="en-US" altLang="en-US" smtClean="0"/>
          </a:p>
          <a:p>
            <a:pPr>
              <a:buFontTx/>
              <a:buChar char="•"/>
            </a:pPr>
            <a:r>
              <a:rPr lang="en-US" altLang="en-US" b="1" smtClean="0"/>
              <a:t>  Stay in control of your job search </a:t>
            </a:r>
          </a:p>
          <a:p>
            <a:r>
              <a:rPr lang="en-US" altLang="en-US" smtClean="0"/>
              <a:t>These principles favor selectively targeting your resume, rather than mailing it to every company in the book. They also suggest that posting your resume is not generally a good idea. I have heard stories about a woman with extremely marketable computer skills who posted her resume. She got dozens of calls ... and a new job. Unfortunately, the calls continued after the job search was over. She removed her resume from the net. This reduced the number of messages, but didn't stop them. In some sense, she had lost control of her job search. (In any event, with such a demand for her skills, she could have targeted a few good companies and gotten a job fairly quickly.) </a:t>
            </a:r>
          </a:p>
          <a:p>
            <a:r>
              <a:rPr lang="en-US" altLang="en-US" smtClean="0"/>
              <a:t>For the same reason, it is best not to deal with recruiters that have not been retained by a company. </a:t>
            </a:r>
          </a:p>
        </p:txBody>
      </p:sp>
    </p:spTree>
    <p:extLst>
      <p:ext uri="{BB962C8B-B14F-4D97-AF65-F5344CB8AC3E}">
        <p14:creationId xmlns:p14="http://schemas.microsoft.com/office/powerpoint/2010/main" val="33406953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defRPr>
            </a:lvl1pPr>
            <a:lvl2pPr marL="742950" indent="-285750">
              <a:defRPr sz="3200">
                <a:solidFill>
                  <a:schemeClr val="tx1"/>
                </a:solidFill>
                <a:latin typeface="Times New Roman" panose="02020603050405020304" pitchFamily="18" charset="0"/>
              </a:defRPr>
            </a:lvl2pPr>
            <a:lvl3pPr marL="1143000" indent="-228600">
              <a:defRPr sz="3200">
                <a:solidFill>
                  <a:schemeClr val="tx1"/>
                </a:solidFill>
                <a:latin typeface="Times New Roman" panose="02020603050405020304" pitchFamily="18" charset="0"/>
              </a:defRPr>
            </a:lvl3pPr>
            <a:lvl4pPr marL="1600200" indent="-228600">
              <a:defRPr sz="3200">
                <a:solidFill>
                  <a:schemeClr val="tx1"/>
                </a:solidFill>
                <a:latin typeface="Times New Roman" panose="02020603050405020304" pitchFamily="18" charset="0"/>
              </a:defRPr>
            </a:lvl4pPr>
            <a:lvl5pPr marL="2057400" indent="-22860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r>
              <a:rPr lang="en-US" altLang="en-US" sz="1200" smtClean="0"/>
              <a:t>Employment &amp; Career Services Committee</a:t>
            </a:r>
          </a:p>
        </p:txBody>
      </p:sp>
      <p:sp>
        <p:nvSpPr>
          <p:cNvPr id="3174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defRPr>
            </a:lvl1pPr>
            <a:lvl2pPr marL="742950" indent="-285750">
              <a:defRPr sz="3200">
                <a:solidFill>
                  <a:schemeClr val="tx1"/>
                </a:solidFill>
                <a:latin typeface="Times New Roman" panose="02020603050405020304" pitchFamily="18" charset="0"/>
              </a:defRPr>
            </a:lvl2pPr>
            <a:lvl3pPr marL="1143000" indent="-228600">
              <a:defRPr sz="3200">
                <a:solidFill>
                  <a:schemeClr val="tx1"/>
                </a:solidFill>
                <a:latin typeface="Times New Roman" panose="02020603050405020304" pitchFamily="18" charset="0"/>
              </a:defRPr>
            </a:lvl3pPr>
            <a:lvl4pPr marL="1600200" indent="-228600">
              <a:defRPr sz="3200">
                <a:solidFill>
                  <a:schemeClr val="tx1"/>
                </a:solidFill>
                <a:latin typeface="Times New Roman" panose="02020603050405020304" pitchFamily="18" charset="0"/>
              </a:defRPr>
            </a:lvl4pPr>
            <a:lvl5pPr marL="2057400" indent="-22860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fld id="{6F871A17-B22F-4E92-9D80-CF02F7BA445A}" type="datetime1">
              <a:rPr lang="en-US" altLang="en-US" sz="1200" smtClean="0"/>
              <a:pPr/>
              <a:t>10/22/2016</a:t>
            </a:fld>
            <a:endParaRPr lang="en-US" altLang="en-US" sz="1200" smtClean="0"/>
          </a:p>
        </p:txBody>
      </p:sp>
      <p:sp>
        <p:nvSpPr>
          <p:cNvPr id="3174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defRPr>
            </a:lvl1pPr>
            <a:lvl2pPr marL="742950" indent="-285750">
              <a:defRPr sz="3200">
                <a:solidFill>
                  <a:schemeClr val="tx1"/>
                </a:solidFill>
                <a:latin typeface="Times New Roman" panose="02020603050405020304" pitchFamily="18" charset="0"/>
              </a:defRPr>
            </a:lvl2pPr>
            <a:lvl3pPr marL="1143000" indent="-228600">
              <a:defRPr sz="3200">
                <a:solidFill>
                  <a:schemeClr val="tx1"/>
                </a:solidFill>
                <a:latin typeface="Times New Roman" panose="02020603050405020304" pitchFamily="18" charset="0"/>
              </a:defRPr>
            </a:lvl3pPr>
            <a:lvl4pPr marL="1600200" indent="-228600">
              <a:defRPr sz="3200">
                <a:solidFill>
                  <a:schemeClr val="tx1"/>
                </a:solidFill>
                <a:latin typeface="Times New Roman" panose="02020603050405020304" pitchFamily="18" charset="0"/>
              </a:defRPr>
            </a:lvl4pPr>
            <a:lvl5pPr marL="2057400" indent="-22860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fld id="{67164735-724B-48E5-8932-5ECC9F7405D4}" type="slidenum">
              <a:rPr lang="en-US" altLang="en-US" sz="1200"/>
              <a:pPr/>
              <a:t>2</a:t>
            </a:fld>
            <a:endParaRPr lang="en-US" altLang="en-US" sz="1200"/>
          </a:p>
        </p:txBody>
      </p:sp>
      <p:sp>
        <p:nvSpPr>
          <p:cNvPr id="31749" name="Rectangle 2"/>
          <p:cNvSpPr>
            <a:spLocks noGrp="1" noRot="1" noChangeAspect="1" noChangeArrowheads="1" noTextEdit="1"/>
          </p:cNvSpPr>
          <p:nvPr>
            <p:ph type="sldImg"/>
          </p:nvPr>
        </p:nvSpPr>
        <p:spPr>
          <a:ln/>
        </p:spPr>
      </p:sp>
      <p:sp>
        <p:nvSpPr>
          <p:cNvPr id="3175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u="sng" smtClean="0"/>
              <a:t>Introduction </a:t>
            </a:r>
          </a:p>
          <a:p>
            <a:endParaRPr lang="en-US" altLang="en-US" smtClean="0"/>
          </a:p>
          <a:p>
            <a:r>
              <a:rPr lang="en-US" altLang="en-US" smtClean="0"/>
              <a:t>There are many books and courses on how to write a resume. Many layoffs include outplacement services that give this kind of instruction. This module has been included because no series on searching for a job would be complete without some advice on resumes and cover letters. So this is either an introduction or a review. </a:t>
            </a:r>
          </a:p>
          <a:p>
            <a:endParaRPr lang="en-US" altLang="en-US" smtClean="0"/>
          </a:p>
        </p:txBody>
      </p:sp>
    </p:spTree>
    <p:extLst>
      <p:ext uri="{BB962C8B-B14F-4D97-AF65-F5344CB8AC3E}">
        <p14:creationId xmlns:p14="http://schemas.microsoft.com/office/powerpoint/2010/main" val="363744558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defRPr>
            </a:lvl1pPr>
            <a:lvl2pPr marL="742950" indent="-285750">
              <a:defRPr sz="3200">
                <a:solidFill>
                  <a:schemeClr val="tx1"/>
                </a:solidFill>
                <a:latin typeface="Times New Roman" panose="02020603050405020304" pitchFamily="18" charset="0"/>
              </a:defRPr>
            </a:lvl2pPr>
            <a:lvl3pPr marL="1143000" indent="-228600">
              <a:defRPr sz="3200">
                <a:solidFill>
                  <a:schemeClr val="tx1"/>
                </a:solidFill>
                <a:latin typeface="Times New Roman" panose="02020603050405020304" pitchFamily="18" charset="0"/>
              </a:defRPr>
            </a:lvl3pPr>
            <a:lvl4pPr marL="1600200" indent="-228600">
              <a:defRPr sz="3200">
                <a:solidFill>
                  <a:schemeClr val="tx1"/>
                </a:solidFill>
                <a:latin typeface="Times New Roman" panose="02020603050405020304" pitchFamily="18" charset="0"/>
              </a:defRPr>
            </a:lvl4pPr>
            <a:lvl5pPr marL="2057400" indent="-22860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r>
              <a:rPr lang="en-US" altLang="en-US" sz="1200" smtClean="0"/>
              <a:t>Employment &amp; Career Services Committee</a:t>
            </a:r>
          </a:p>
        </p:txBody>
      </p:sp>
      <p:sp>
        <p:nvSpPr>
          <p:cNvPr id="5017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defRPr>
            </a:lvl1pPr>
            <a:lvl2pPr marL="742950" indent="-285750">
              <a:defRPr sz="3200">
                <a:solidFill>
                  <a:schemeClr val="tx1"/>
                </a:solidFill>
                <a:latin typeface="Times New Roman" panose="02020603050405020304" pitchFamily="18" charset="0"/>
              </a:defRPr>
            </a:lvl2pPr>
            <a:lvl3pPr marL="1143000" indent="-228600">
              <a:defRPr sz="3200">
                <a:solidFill>
                  <a:schemeClr val="tx1"/>
                </a:solidFill>
                <a:latin typeface="Times New Roman" panose="02020603050405020304" pitchFamily="18" charset="0"/>
              </a:defRPr>
            </a:lvl3pPr>
            <a:lvl4pPr marL="1600200" indent="-228600">
              <a:defRPr sz="3200">
                <a:solidFill>
                  <a:schemeClr val="tx1"/>
                </a:solidFill>
                <a:latin typeface="Times New Roman" panose="02020603050405020304" pitchFamily="18" charset="0"/>
              </a:defRPr>
            </a:lvl4pPr>
            <a:lvl5pPr marL="2057400" indent="-22860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fld id="{BAA7172B-3767-4874-935F-B3EA51536AD0}" type="datetime1">
              <a:rPr lang="en-US" altLang="en-US" sz="1200" smtClean="0"/>
              <a:pPr/>
              <a:t>10/22/2016</a:t>
            </a:fld>
            <a:endParaRPr lang="en-US" altLang="en-US" sz="1200" smtClean="0"/>
          </a:p>
        </p:txBody>
      </p:sp>
      <p:sp>
        <p:nvSpPr>
          <p:cNvPr id="5018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defRPr>
            </a:lvl1pPr>
            <a:lvl2pPr marL="742950" indent="-285750">
              <a:defRPr sz="3200">
                <a:solidFill>
                  <a:schemeClr val="tx1"/>
                </a:solidFill>
                <a:latin typeface="Times New Roman" panose="02020603050405020304" pitchFamily="18" charset="0"/>
              </a:defRPr>
            </a:lvl2pPr>
            <a:lvl3pPr marL="1143000" indent="-228600">
              <a:defRPr sz="3200">
                <a:solidFill>
                  <a:schemeClr val="tx1"/>
                </a:solidFill>
                <a:latin typeface="Times New Roman" panose="02020603050405020304" pitchFamily="18" charset="0"/>
              </a:defRPr>
            </a:lvl3pPr>
            <a:lvl4pPr marL="1600200" indent="-228600">
              <a:defRPr sz="3200">
                <a:solidFill>
                  <a:schemeClr val="tx1"/>
                </a:solidFill>
                <a:latin typeface="Times New Roman" panose="02020603050405020304" pitchFamily="18" charset="0"/>
              </a:defRPr>
            </a:lvl4pPr>
            <a:lvl5pPr marL="2057400" indent="-22860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fld id="{1A8E0A2E-B6FA-4979-9277-D264ABC4701A}" type="slidenum">
              <a:rPr lang="en-US" altLang="en-US" sz="1200"/>
              <a:pPr/>
              <a:t>26</a:t>
            </a:fld>
            <a:endParaRPr lang="en-US" altLang="en-US" sz="1200"/>
          </a:p>
        </p:txBody>
      </p:sp>
      <p:sp>
        <p:nvSpPr>
          <p:cNvPr id="50181" name="Rectangle 2"/>
          <p:cNvSpPr>
            <a:spLocks noGrp="1" noRot="1" noChangeAspect="1" noChangeArrowheads="1" noTextEdit="1"/>
          </p:cNvSpPr>
          <p:nvPr>
            <p:ph type="sldImg"/>
          </p:nvPr>
        </p:nvSpPr>
        <p:spPr>
          <a:ln/>
        </p:spPr>
      </p:sp>
      <p:sp>
        <p:nvSpPr>
          <p:cNvPr id="5018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This seminar is too short to be complete. There is a wealth of material out there. Here are a few books that I have found to be useful in preparing for an interview. </a:t>
            </a:r>
          </a:p>
          <a:p>
            <a:endParaRPr lang="en-US" altLang="en-US" smtClean="0"/>
          </a:p>
          <a:p>
            <a:pPr lvl="2"/>
            <a:r>
              <a:rPr lang="en-US" altLang="en-US" b="1" smtClean="0"/>
              <a:t>To Boldly Go: A Practical Career Guide for Scientists</a:t>
            </a:r>
          </a:p>
          <a:p>
            <a:pPr lvl="2"/>
            <a:r>
              <a:rPr lang="en-US" altLang="en-US" b="1" smtClean="0"/>
              <a:t>American Geophysical Union. ISBN 0-87590-889-6. </a:t>
            </a:r>
          </a:p>
          <a:p>
            <a:endParaRPr lang="en-US" altLang="en-US" b="1" smtClean="0"/>
          </a:p>
          <a:p>
            <a:r>
              <a:rPr lang="en-US" altLang="en-US" smtClean="0"/>
              <a:t>Although slanted towards scientists and academics, this book has lots of good advice and examples of resumes, and it has the best section on cover letters that I have ever seen. </a:t>
            </a:r>
          </a:p>
          <a:p>
            <a:endParaRPr lang="en-US" altLang="en-US" smtClean="0"/>
          </a:p>
          <a:p>
            <a:pPr lvl="2"/>
            <a:r>
              <a:rPr lang="en-US" altLang="en-US" b="1" smtClean="0"/>
              <a:t>"Engineer's Guide to Lifelong Employability" </a:t>
            </a:r>
          </a:p>
          <a:p>
            <a:pPr lvl="2"/>
            <a:r>
              <a:rPr lang="en-US" altLang="en-US" b="1" smtClean="0"/>
              <a:t>IEEE Press. ISBN 0-87942-314-5. </a:t>
            </a:r>
          </a:p>
          <a:p>
            <a:endParaRPr lang="en-US" altLang="en-US" b="1" smtClean="0"/>
          </a:p>
          <a:p>
            <a:r>
              <a:rPr lang="en-US" altLang="en-US" smtClean="0"/>
              <a:t>Published by the IEEE. This is a short, general guide to job hunting for engineers. It contains much of what we know about mounting an effective job search. It is well written, and short enough to get through in one or two sittings. </a:t>
            </a:r>
          </a:p>
          <a:p>
            <a:endParaRPr lang="en-US" altLang="en-US" smtClean="0"/>
          </a:p>
        </p:txBody>
      </p:sp>
    </p:spTree>
    <p:extLst>
      <p:ext uri="{BB962C8B-B14F-4D97-AF65-F5344CB8AC3E}">
        <p14:creationId xmlns:p14="http://schemas.microsoft.com/office/powerpoint/2010/main" val="4539323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defRPr>
            </a:lvl1pPr>
            <a:lvl2pPr marL="742950" indent="-285750">
              <a:defRPr sz="3200">
                <a:solidFill>
                  <a:schemeClr val="tx1"/>
                </a:solidFill>
                <a:latin typeface="Times New Roman" panose="02020603050405020304" pitchFamily="18" charset="0"/>
              </a:defRPr>
            </a:lvl2pPr>
            <a:lvl3pPr marL="1143000" indent="-228600">
              <a:defRPr sz="3200">
                <a:solidFill>
                  <a:schemeClr val="tx1"/>
                </a:solidFill>
                <a:latin typeface="Times New Roman" panose="02020603050405020304" pitchFamily="18" charset="0"/>
              </a:defRPr>
            </a:lvl3pPr>
            <a:lvl4pPr marL="1600200" indent="-228600">
              <a:defRPr sz="3200">
                <a:solidFill>
                  <a:schemeClr val="tx1"/>
                </a:solidFill>
                <a:latin typeface="Times New Roman" panose="02020603050405020304" pitchFamily="18" charset="0"/>
              </a:defRPr>
            </a:lvl4pPr>
            <a:lvl5pPr marL="2057400" indent="-22860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r>
              <a:rPr lang="en-US" altLang="en-US" sz="1200" smtClean="0"/>
              <a:t>Employment &amp; Career Services Committee</a:t>
            </a:r>
          </a:p>
        </p:txBody>
      </p:sp>
      <p:sp>
        <p:nvSpPr>
          <p:cNvPr id="327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defRPr>
            </a:lvl1pPr>
            <a:lvl2pPr marL="742950" indent="-285750">
              <a:defRPr sz="3200">
                <a:solidFill>
                  <a:schemeClr val="tx1"/>
                </a:solidFill>
                <a:latin typeface="Times New Roman" panose="02020603050405020304" pitchFamily="18" charset="0"/>
              </a:defRPr>
            </a:lvl2pPr>
            <a:lvl3pPr marL="1143000" indent="-228600">
              <a:defRPr sz="3200">
                <a:solidFill>
                  <a:schemeClr val="tx1"/>
                </a:solidFill>
                <a:latin typeface="Times New Roman" panose="02020603050405020304" pitchFamily="18" charset="0"/>
              </a:defRPr>
            </a:lvl3pPr>
            <a:lvl4pPr marL="1600200" indent="-228600">
              <a:defRPr sz="3200">
                <a:solidFill>
                  <a:schemeClr val="tx1"/>
                </a:solidFill>
                <a:latin typeface="Times New Roman" panose="02020603050405020304" pitchFamily="18" charset="0"/>
              </a:defRPr>
            </a:lvl4pPr>
            <a:lvl5pPr marL="2057400" indent="-22860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fld id="{0B1950ED-BE7A-4CAB-A7FB-D7FCF1AD6041}" type="datetime1">
              <a:rPr lang="en-US" altLang="en-US" sz="1200" smtClean="0"/>
              <a:pPr/>
              <a:t>10/22/2016</a:t>
            </a:fld>
            <a:endParaRPr lang="en-US" altLang="en-US" sz="1200" smtClean="0"/>
          </a:p>
        </p:txBody>
      </p:sp>
      <p:sp>
        <p:nvSpPr>
          <p:cNvPr id="3277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defRPr>
            </a:lvl1pPr>
            <a:lvl2pPr marL="742950" indent="-285750">
              <a:defRPr sz="3200">
                <a:solidFill>
                  <a:schemeClr val="tx1"/>
                </a:solidFill>
                <a:latin typeface="Times New Roman" panose="02020603050405020304" pitchFamily="18" charset="0"/>
              </a:defRPr>
            </a:lvl2pPr>
            <a:lvl3pPr marL="1143000" indent="-228600">
              <a:defRPr sz="3200">
                <a:solidFill>
                  <a:schemeClr val="tx1"/>
                </a:solidFill>
                <a:latin typeface="Times New Roman" panose="02020603050405020304" pitchFamily="18" charset="0"/>
              </a:defRPr>
            </a:lvl3pPr>
            <a:lvl4pPr marL="1600200" indent="-228600">
              <a:defRPr sz="3200">
                <a:solidFill>
                  <a:schemeClr val="tx1"/>
                </a:solidFill>
                <a:latin typeface="Times New Roman" panose="02020603050405020304" pitchFamily="18" charset="0"/>
              </a:defRPr>
            </a:lvl4pPr>
            <a:lvl5pPr marL="2057400" indent="-22860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fld id="{0CAE6051-2E7B-4E0F-9EEF-2ADA2C74FB69}" type="slidenum">
              <a:rPr lang="en-US" altLang="en-US" sz="1200"/>
              <a:pPr/>
              <a:t>6</a:t>
            </a:fld>
            <a:endParaRPr lang="en-US" altLang="en-US" sz="1200"/>
          </a:p>
        </p:txBody>
      </p:sp>
      <p:sp>
        <p:nvSpPr>
          <p:cNvPr id="32773" name="Rectangle 2"/>
          <p:cNvSpPr>
            <a:spLocks noGrp="1" noRot="1" noChangeAspect="1" noChangeArrowheads="1" noTextEdit="1"/>
          </p:cNvSpPr>
          <p:nvPr>
            <p:ph type="sldImg"/>
          </p:nvPr>
        </p:nvSpPr>
        <p:spPr>
          <a:ln/>
        </p:spPr>
      </p:sp>
      <p:sp>
        <p:nvSpPr>
          <p:cNvPr id="3277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The following points are true of all resumes. </a:t>
            </a:r>
          </a:p>
          <a:p>
            <a:pPr>
              <a:buFontTx/>
              <a:buChar char="•"/>
            </a:pPr>
            <a:r>
              <a:rPr lang="en-US" altLang="en-US" b="1" smtClean="0"/>
              <a:t>  The main purpose is to get you an interview.  </a:t>
            </a:r>
            <a:r>
              <a:rPr lang="en-US" altLang="en-US" smtClean="0"/>
              <a:t>Get the prospective employer interested. This is difficult, because: </a:t>
            </a:r>
          </a:p>
          <a:p>
            <a:pPr>
              <a:buFontTx/>
              <a:buChar char="•"/>
            </a:pPr>
            <a:r>
              <a:rPr lang="en-US" altLang="en-US" b="1" smtClean="0"/>
              <a:t>  The first look at a resume averages 20 seconds</a:t>
            </a:r>
            <a:r>
              <a:rPr lang="en-US" altLang="en-US" smtClean="0"/>
              <a:t>. You have that long to interest a prospective employer. Otherwise your resume gets discarded. Keep that in mind as you design your resume. Things on page 2,or even on the bottom half of page 1 might never be seen. </a:t>
            </a:r>
          </a:p>
          <a:p>
            <a:pPr>
              <a:buFontTx/>
              <a:buChar char="•"/>
            </a:pPr>
            <a:r>
              <a:rPr lang="en-US" altLang="en-US" b="1" smtClean="0"/>
              <a:t>  A resume should not exceed two pages in length.  </a:t>
            </a:r>
            <a:r>
              <a:rPr lang="en-US" altLang="en-US" smtClean="0"/>
              <a:t>Therefore, space is at a premium. </a:t>
            </a:r>
          </a:p>
          <a:p>
            <a:pPr>
              <a:buFontTx/>
              <a:buChar char="•"/>
            </a:pPr>
            <a:r>
              <a:rPr lang="en-US" altLang="en-US" b="1" smtClean="0"/>
              <a:t>  Spelling must be absolutely correct.  </a:t>
            </a:r>
            <a:r>
              <a:rPr lang="en-US" altLang="en-US" smtClean="0"/>
              <a:t>There are people who look at resumes and mark the mistakes. Usually, this is instead of actually reading it for meaning. Spelling errors stand out and show lack of attention to details.</a:t>
            </a:r>
          </a:p>
          <a:p>
            <a:pPr>
              <a:buFontTx/>
              <a:buChar char="•"/>
            </a:pPr>
            <a:r>
              <a:rPr lang="en-US" altLang="en-US" b="1" smtClean="0"/>
              <a:t>  Things not to include on your resume: </a:t>
            </a:r>
          </a:p>
          <a:p>
            <a:pPr lvl="1">
              <a:buFontTx/>
              <a:buChar char="•"/>
            </a:pPr>
            <a:r>
              <a:rPr lang="en-US" altLang="en-US" smtClean="0"/>
              <a:t>  Personal data of any kind. </a:t>
            </a:r>
          </a:p>
          <a:p>
            <a:pPr lvl="1">
              <a:buFontTx/>
              <a:buChar char="•"/>
            </a:pPr>
            <a:r>
              <a:rPr lang="en-US" altLang="en-US" smtClean="0"/>
              <a:t>  The words "References available on request". </a:t>
            </a:r>
          </a:p>
          <a:p>
            <a:pPr lvl="1">
              <a:buFontTx/>
              <a:buChar char="•"/>
            </a:pPr>
            <a:r>
              <a:rPr lang="en-US" altLang="en-US" smtClean="0"/>
              <a:t>  The words "Willing to relocate". </a:t>
            </a:r>
          </a:p>
        </p:txBody>
      </p:sp>
    </p:spTree>
    <p:extLst>
      <p:ext uri="{BB962C8B-B14F-4D97-AF65-F5344CB8AC3E}">
        <p14:creationId xmlns:p14="http://schemas.microsoft.com/office/powerpoint/2010/main" val="17697434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defRPr>
            </a:lvl1pPr>
            <a:lvl2pPr marL="742950" indent="-285750">
              <a:defRPr sz="3200">
                <a:solidFill>
                  <a:schemeClr val="tx1"/>
                </a:solidFill>
                <a:latin typeface="Times New Roman" panose="02020603050405020304" pitchFamily="18" charset="0"/>
              </a:defRPr>
            </a:lvl2pPr>
            <a:lvl3pPr marL="1143000" indent="-228600">
              <a:defRPr sz="3200">
                <a:solidFill>
                  <a:schemeClr val="tx1"/>
                </a:solidFill>
                <a:latin typeface="Times New Roman" panose="02020603050405020304" pitchFamily="18" charset="0"/>
              </a:defRPr>
            </a:lvl3pPr>
            <a:lvl4pPr marL="1600200" indent="-228600">
              <a:defRPr sz="3200">
                <a:solidFill>
                  <a:schemeClr val="tx1"/>
                </a:solidFill>
                <a:latin typeface="Times New Roman" panose="02020603050405020304" pitchFamily="18" charset="0"/>
              </a:defRPr>
            </a:lvl4pPr>
            <a:lvl5pPr marL="2057400" indent="-22860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r>
              <a:rPr lang="en-US" altLang="en-US" sz="1200" smtClean="0"/>
              <a:t>Employment &amp; Career Services Committee</a:t>
            </a:r>
          </a:p>
        </p:txBody>
      </p:sp>
      <p:sp>
        <p:nvSpPr>
          <p:cNvPr id="3379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defRPr>
            </a:lvl1pPr>
            <a:lvl2pPr marL="742950" indent="-285750">
              <a:defRPr sz="3200">
                <a:solidFill>
                  <a:schemeClr val="tx1"/>
                </a:solidFill>
                <a:latin typeface="Times New Roman" panose="02020603050405020304" pitchFamily="18" charset="0"/>
              </a:defRPr>
            </a:lvl2pPr>
            <a:lvl3pPr marL="1143000" indent="-228600">
              <a:defRPr sz="3200">
                <a:solidFill>
                  <a:schemeClr val="tx1"/>
                </a:solidFill>
                <a:latin typeface="Times New Roman" panose="02020603050405020304" pitchFamily="18" charset="0"/>
              </a:defRPr>
            </a:lvl3pPr>
            <a:lvl4pPr marL="1600200" indent="-228600">
              <a:defRPr sz="3200">
                <a:solidFill>
                  <a:schemeClr val="tx1"/>
                </a:solidFill>
                <a:latin typeface="Times New Roman" panose="02020603050405020304" pitchFamily="18" charset="0"/>
              </a:defRPr>
            </a:lvl4pPr>
            <a:lvl5pPr marL="2057400" indent="-22860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fld id="{DB44A7CB-CE6B-4771-A031-C45A60DDE817}" type="datetime1">
              <a:rPr lang="en-US" altLang="en-US" sz="1200" smtClean="0"/>
              <a:pPr/>
              <a:t>10/22/2016</a:t>
            </a:fld>
            <a:endParaRPr lang="en-US" altLang="en-US" sz="1200" smtClean="0"/>
          </a:p>
        </p:txBody>
      </p:sp>
      <p:sp>
        <p:nvSpPr>
          <p:cNvPr id="3379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defRPr>
            </a:lvl1pPr>
            <a:lvl2pPr marL="742950" indent="-285750">
              <a:defRPr sz="3200">
                <a:solidFill>
                  <a:schemeClr val="tx1"/>
                </a:solidFill>
                <a:latin typeface="Times New Roman" panose="02020603050405020304" pitchFamily="18" charset="0"/>
              </a:defRPr>
            </a:lvl2pPr>
            <a:lvl3pPr marL="1143000" indent="-228600">
              <a:defRPr sz="3200">
                <a:solidFill>
                  <a:schemeClr val="tx1"/>
                </a:solidFill>
                <a:latin typeface="Times New Roman" panose="02020603050405020304" pitchFamily="18" charset="0"/>
              </a:defRPr>
            </a:lvl3pPr>
            <a:lvl4pPr marL="1600200" indent="-228600">
              <a:defRPr sz="3200">
                <a:solidFill>
                  <a:schemeClr val="tx1"/>
                </a:solidFill>
                <a:latin typeface="Times New Roman" panose="02020603050405020304" pitchFamily="18" charset="0"/>
              </a:defRPr>
            </a:lvl4pPr>
            <a:lvl5pPr marL="2057400" indent="-22860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fld id="{87B2AD31-1835-43EF-BD9D-3D88A7BB592A}" type="slidenum">
              <a:rPr lang="en-US" altLang="en-US" sz="1200"/>
              <a:pPr/>
              <a:t>7</a:t>
            </a:fld>
            <a:endParaRPr lang="en-US" altLang="en-US" sz="1200"/>
          </a:p>
        </p:txBody>
      </p:sp>
      <p:sp>
        <p:nvSpPr>
          <p:cNvPr id="33797" name="Rectangle 2"/>
          <p:cNvSpPr>
            <a:spLocks noGrp="1" noRot="1" noChangeAspect="1" noChangeArrowheads="1" noTextEdit="1"/>
          </p:cNvSpPr>
          <p:nvPr>
            <p:ph type="sldImg"/>
          </p:nvPr>
        </p:nvSpPr>
        <p:spPr>
          <a:ln/>
        </p:spPr>
      </p:sp>
      <p:sp>
        <p:nvSpPr>
          <p:cNvPr id="3379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The following points are true of all resumes. </a:t>
            </a:r>
          </a:p>
          <a:p>
            <a:pPr>
              <a:buFontTx/>
              <a:buChar char="•"/>
            </a:pPr>
            <a:r>
              <a:rPr lang="en-US" altLang="en-US" b="1" smtClean="0"/>
              <a:t>  The main purpose is to get you an interview.  </a:t>
            </a:r>
            <a:r>
              <a:rPr lang="en-US" altLang="en-US" smtClean="0"/>
              <a:t>Get the prospective employer interested. This is difficult, because: </a:t>
            </a:r>
          </a:p>
          <a:p>
            <a:pPr>
              <a:buFontTx/>
              <a:buChar char="•"/>
            </a:pPr>
            <a:r>
              <a:rPr lang="en-US" altLang="en-US" b="1" smtClean="0"/>
              <a:t>  The first look at a resume averages 20 seconds</a:t>
            </a:r>
            <a:r>
              <a:rPr lang="en-US" altLang="en-US" smtClean="0"/>
              <a:t>. You have that long to interest a prospective employer. Otherwise your resume gets discarded. Keep that in mind as you design your resume. Things on page 2,or even on the bottom half of page 1 might never be seen. </a:t>
            </a:r>
          </a:p>
          <a:p>
            <a:pPr>
              <a:buFontTx/>
              <a:buChar char="•"/>
            </a:pPr>
            <a:r>
              <a:rPr lang="en-US" altLang="en-US" b="1" smtClean="0"/>
              <a:t>  A resume should not exceed two pages in length.  </a:t>
            </a:r>
            <a:r>
              <a:rPr lang="en-US" altLang="en-US" smtClean="0"/>
              <a:t>Therefore, space is at a premium. </a:t>
            </a:r>
          </a:p>
          <a:p>
            <a:pPr>
              <a:buFontTx/>
              <a:buChar char="•"/>
            </a:pPr>
            <a:r>
              <a:rPr lang="en-US" altLang="en-US" b="1" smtClean="0"/>
              <a:t>  Spelling must be absolutely correct.  </a:t>
            </a:r>
            <a:r>
              <a:rPr lang="en-US" altLang="en-US" smtClean="0"/>
              <a:t>There are people who look at resumes and mark the mistakes. Usually, this is instead of actually reading it for meaning. Spelling errors stand out and show lack of attention to details.</a:t>
            </a:r>
          </a:p>
          <a:p>
            <a:pPr>
              <a:buFontTx/>
              <a:buChar char="•"/>
            </a:pPr>
            <a:r>
              <a:rPr lang="en-US" altLang="en-US" b="1" smtClean="0"/>
              <a:t>  Things not to include on your resume: </a:t>
            </a:r>
          </a:p>
          <a:p>
            <a:pPr lvl="1">
              <a:buFontTx/>
              <a:buChar char="•"/>
            </a:pPr>
            <a:r>
              <a:rPr lang="en-US" altLang="en-US" smtClean="0"/>
              <a:t>  Personal data of any kind. </a:t>
            </a:r>
          </a:p>
          <a:p>
            <a:pPr lvl="1">
              <a:buFontTx/>
              <a:buChar char="•"/>
            </a:pPr>
            <a:r>
              <a:rPr lang="en-US" altLang="en-US" smtClean="0"/>
              <a:t>  The words "References available on request". </a:t>
            </a:r>
          </a:p>
          <a:p>
            <a:pPr lvl="1">
              <a:buFontTx/>
              <a:buChar char="•"/>
            </a:pPr>
            <a:r>
              <a:rPr lang="en-US" altLang="en-US" smtClean="0"/>
              <a:t>  The words "Willing to relocate". </a:t>
            </a:r>
          </a:p>
        </p:txBody>
      </p:sp>
    </p:spTree>
    <p:extLst>
      <p:ext uri="{BB962C8B-B14F-4D97-AF65-F5344CB8AC3E}">
        <p14:creationId xmlns:p14="http://schemas.microsoft.com/office/powerpoint/2010/main" val="4898579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defRPr>
            </a:lvl1pPr>
            <a:lvl2pPr marL="742950" indent="-285750">
              <a:defRPr sz="3200">
                <a:solidFill>
                  <a:schemeClr val="tx1"/>
                </a:solidFill>
                <a:latin typeface="Times New Roman" panose="02020603050405020304" pitchFamily="18" charset="0"/>
              </a:defRPr>
            </a:lvl2pPr>
            <a:lvl3pPr marL="1143000" indent="-228600">
              <a:defRPr sz="3200">
                <a:solidFill>
                  <a:schemeClr val="tx1"/>
                </a:solidFill>
                <a:latin typeface="Times New Roman" panose="02020603050405020304" pitchFamily="18" charset="0"/>
              </a:defRPr>
            </a:lvl3pPr>
            <a:lvl4pPr marL="1600200" indent="-228600">
              <a:defRPr sz="3200">
                <a:solidFill>
                  <a:schemeClr val="tx1"/>
                </a:solidFill>
                <a:latin typeface="Times New Roman" panose="02020603050405020304" pitchFamily="18" charset="0"/>
              </a:defRPr>
            </a:lvl4pPr>
            <a:lvl5pPr marL="2057400" indent="-22860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r>
              <a:rPr lang="en-US" altLang="en-US" sz="1200" smtClean="0"/>
              <a:t>Employment &amp; Career Services Committee</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defRPr>
            </a:lvl1pPr>
            <a:lvl2pPr marL="742950" indent="-285750">
              <a:defRPr sz="3200">
                <a:solidFill>
                  <a:schemeClr val="tx1"/>
                </a:solidFill>
                <a:latin typeface="Times New Roman" panose="02020603050405020304" pitchFamily="18" charset="0"/>
              </a:defRPr>
            </a:lvl2pPr>
            <a:lvl3pPr marL="1143000" indent="-228600">
              <a:defRPr sz="3200">
                <a:solidFill>
                  <a:schemeClr val="tx1"/>
                </a:solidFill>
                <a:latin typeface="Times New Roman" panose="02020603050405020304" pitchFamily="18" charset="0"/>
              </a:defRPr>
            </a:lvl3pPr>
            <a:lvl4pPr marL="1600200" indent="-228600">
              <a:defRPr sz="3200">
                <a:solidFill>
                  <a:schemeClr val="tx1"/>
                </a:solidFill>
                <a:latin typeface="Times New Roman" panose="02020603050405020304" pitchFamily="18" charset="0"/>
              </a:defRPr>
            </a:lvl4pPr>
            <a:lvl5pPr marL="2057400" indent="-22860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fld id="{7D326E90-8F4B-4EFB-9361-C32E0A907D04}" type="datetime1">
              <a:rPr lang="en-US" altLang="en-US" sz="1200" smtClean="0"/>
              <a:pPr/>
              <a:t>10/22/2016</a:t>
            </a:fld>
            <a:endParaRPr lang="en-US" altLang="en-US" sz="1200" smtClean="0"/>
          </a:p>
        </p:txBody>
      </p:sp>
      <p:sp>
        <p:nvSpPr>
          <p:cNvPr id="3482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defRPr>
            </a:lvl1pPr>
            <a:lvl2pPr marL="742950" indent="-285750">
              <a:defRPr sz="3200">
                <a:solidFill>
                  <a:schemeClr val="tx1"/>
                </a:solidFill>
                <a:latin typeface="Times New Roman" panose="02020603050405020304" pitchFamily="18" charset="0"/>
              </a:defRPr>
            </a:lvl2pPr>
            <a:lvl3pPr marL="1143000" indent="-228600">
              <a:defRPr sz="3200">
                <a:solidFill>
                  <a:schemeClr val="tx1"/>
                </a:solidFill>
                <a:latin typeface="Times New Roman" panose="02020603050405020304" pitchFamily="18" charset="0"/>
              </a:defRPr>
            </a:lvl3pPr>
            <a:lvl4pPr marL="1600200" indent="-228600">
              <a:defRPr sz="3200">
                <a:solidFill>
                  <a:schemeClr val="tx1"/>
                </a:solidFill>
                <a:latin typeface="Times New Roman" panose="02020603050405020304" pitchFamily="18" charset="0"/>
              </a:defRPr>
            </a:lvl4pPr>
            <a:lvl5pPr marL="2057400" indent="-22860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fld id="{6118BB0C-AF63-46E7-B84F-DF86C07F74D3}" type="slidenum">
              <a:rPr lang="en-US" altLang="en-US" sz="1200"/>
              <a:pPr/>
              <a:t>8</a:t>
            </a:fld>
            <a:endParaRPr lang="en-US" altLang="en-US" sz="1200"/>
          </a:p>
        </p:txBody>
      </p:sp>
      <p:sp>
        <p:nvSpPr>
          <p:cNvPr id="34821" name="Rectangle 2"/>
          <p:cNvSpPr>
            <a:spLocks noGrp="1" noRot="1" noChangeAspect="1" noChangeArrowheads="1" noTextEdit="1"/>
          </p:cNvSpPr>
          <p:nvPr>
            <p:ph type="sldImg"/>
          </p:nvPr>
        </p:nvSpPr>
        <p:spPr>
          <a:ln/>
        </p:spPr>
      </p:sp>
      <p:sp>
        <p:nvSpPr>
          <p:cNvPr id="3482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The following points are true of all resumes. </a:t>
            </a:r>
          </a:p>
          <a:p>
            <a:pPr>
              <a:buFontTx/>
              <a:buChar char="•"/>
            </a:pPr>
            <a:r>
              <a:rPr lang="en-US" altLang="en-US" b="1" smtClean="0"/>
              <a:t>  The main purpose is to get you an interview.  </a:t>
            </a:r>
            <a:r>
              <a:rPr lang="en-US" altLang="en-US" smtClean="0"/>
              <a:t>Get the prospective employer interested. This is difficult, because: </a:t>
            </a:r>
          </a:p>
          <a:p>
            <a:pPr>
              <a:buFontTx/>
              <a:buChar char="•"/>
            </a:pPr>
            <a:r>
              <a:rPr lang="en-US" altLang="en-US" b="1" smtClean="0"/>
              <a:t>  The first look at a resume averages 20 seconds</a:t>
            </a:r>
            <a:r>
              <a:rPr lang="en-US" altLang="en-US" smtClean="0"/>
              <a:t>. You have that long to interest a prospective employer. Otherwise your resume gets discarded. Keep that in mind as you design your resume. Things on page 2,or even on the bottom half of page 1 might never be seen. </a:t>
            </a:r>
          </a:p>
          <a:p>
            <a:pPr>
              <a:buFontTx/>
              <a:buChar char="•"/>
            </a:pPr>
            <a:r>
              <a:rPr lang="en-US" altLang="en-US" b="1" smtClean="0"/>
              <a:t>  A resume should not exceed two pages in length.  </a:t>
            </a:r>
            <a:r>
              <a:rPr lang="en-US" altLang="en-US" smtClean="0"/>
              <a:t>Therefore, space is at a premium. </a:t>
            </a:r>
          </a:p>
          <a:p>
            <a:pPr>
              <a:buFontTx/>
              <a:buChar char="•"/>
            </a:pPr>
            <a:r>
              <a:rPr lang="en-US" altLang="en-US" b="1" smtClean="0"/>
              <a:t>  Spelling must be absolutely correct.  </a:t>
            </a:r>
            <a:r>
              <a:rPr lang="en-US" altLang="en-US" smtClean="0"/>
              <a:t>There are people who look at resumes and mark the mistakes. Usually, this is instead of actually reading it for meaning. Spelling errors stand out and show lack of attention to details.</a:t>
            </a:r>
          </a:p>
          <a:p>
            <a:pPr>
              <a:buFontTx/>
              <a:buChar char="•"/>
            </a:pPr>
            <a:r>
              <a:rPr lang="en-US" altLang="en-US" b="1" smtClean="0"/>
              <a:t>  Things not to include on your resume: </a:t>
            </a:r>
          </a:p>
          <a:p>
            <a:pPr lvl="1">
              <a:buFontTx/>
              <a:buChar char="•"/>
            </a:pPr>
            <a:r>
              <a:rPr lang="en-US" altLang="en-US" smtClean="0"/>
              <a:t>  Personal data of any kind. </a:t>
            </a:r>
          </a:p>
          <a:p>
            <a:pPr lvl="1">
              <a:buFontTx/>
              <a:buChar char="•"/>
            </a:pPr>
            <a:r>
              <a:rPr lang="en-US" altLang="en-US" smtClean="0"/>
              <a:t>  The words "References available on request". </a:t>
            </a:r>
          </a:p>
          <a:p>
            <a:pPr lvl="1">
              <a:buFontTx/>
              <a:buChar char="•"/>
            </a:pPr>
            <a:r>
              <a:rPr lang="en-US" altLang="en-US" smtClean="0"/>
              <a:t>  The words "Willing to relocate". </a:t>
            </a:r>
          </a:p>
        </p:txBody>
      </p:sp>
    </p:spTree>
    <p:extLst>
      <p:ext uri="{BB962C8B-B14F-4D97-AF65-F5344CB8AC3E}">
        <p14:creationId xmlns:p14="http://schemas.microsoft.com/office/powerpoint/2010/main" val="21602476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defRPr>
            </a:lvl1pPr>
            <a:lvl2pPr marL="742950" indent="-285750">
              <a:defRPr sz="3200">
                <a:solidFill>
                  <a:schemeClr val="tx1"/>
                </a:solidFill>
                <a:latin typeface="Times New Roman" panose="02020603050405020304" pitchFamily="18" charset="0"/>
              </a:defRPr>
            </a:lvl2pPr>
            <a:lvl3pPr marL="1143000" indent="-228600">
              <a:defRPr sz="3200">
                <a:solidFill>
                  <a:schemeClr val="tx1"/>
                </a:solidFill>
                <a:latin typeface="Times New Roman" panose="02020603050405020304" pitchFamily="18" charset="0"/>
              </a:defRPr>
            </a:lvl3pPr>
            <a:lvl4pPr marL="1600200" indent="-228600">
              <a:defRPr sz="3200">
                <a:solidFill>
                  <a:schemeClr val="tx1"/>
                </a:solidFill>
                <a:latin typeface="Times New Roman" panose="02020603050405020304" pitchFamily="18" charset="0"/>
              </a:defRPr>
            </a:lvl4pPr>
            <a:lvl5pPr marL="2057400" indent="-22860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r>
              <a:rPr lang="en-US" altLang="en-US" sz="1200" smtClean="0"/>
              <a:t>Employment &amp; Career Services Committee</a:t>
            </a:r>
          </a:p>
        </p:txBody>
      </p:sp>
      <p:sp>
        <p:nvSpPr>
          <p:cNvPr id="3584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defRPr>
            </a:lvl1pPr>
            <a:lvl2pPr marL="742950" indent="-285750">
              <a:defRPr sz="3200">
                <a:solidFill>
                  <a:schemeClr val="tx1"/>
                </a:solidFill>
                <a:latin typeface="Times New Roman" panose="02020603050405020304" pitchFamily="18" charset="0"/>
              </a:defRPr>
            </a:lvl2pPr>
            <a:lvl3pPr marL="1143000" indent="-228600">
              <a:defRPr sz="3200">
                <a:solidFill>
                  <a:schemeClr val="tx1"/>
                </a:solidFill>
                <a:latin typeface="Times New Roman" panose="02020603050405020304" pitchFamily="18" charset="0"/>
              </a:defRPr>
            </a:lvl3pPr>
            <a:lvl4pPr marL="1600200" indent="-228600">
              <a:defRPr sz="3200">
                <a:solidFill>
                  <a:schemeClr val="tx1"/>
                </a:solidFill>
                <a:latin typeface="Times New Roman" panose="02020603050405020304" pitchFamily="18" charset="0"/>
              </a:defRPr>
            </a:lvl4pPr>
            <a:lvl5pPr marL="2057400" indent="-22860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fld id="{76AE148F-1340-40A5-B06D-EC445BC7D6EA}" type="datetime1">
              <a:rPr lang="en-US" altLang="en-US" sz="1200" smtClean="0"/>
              <a:pPr/>
              <a:t>10/22/2016</a:t>
            </a:fld>
            <a:endParaRPr lang="en-US" altLang="en-US" sz="1200" smtClean="0"/>
          </a:p>
        </p:txBody>
      </p:sp>
      <p:sp>
        <p:nvSpPr>
          <p:cNvPr id="3584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defRPr>
            </a:lvl1pPr>
            <a:lvl2pPr marL="742950" indent="-285750">
              <a:defRPr sz="3200">
                <a:solidFill>
                  <a:schemeClr val="tx1"/>
                </a:solidFill>
                <a:latin typeface="Times New Roman" panose="02020603050405020304" pitchFamily="18" charset="0"/>
              </a:defRPr>
            </a:lvl2pPr>
            <a:lvl3pPr marL="1143000" indent="-228600">
              <a:defRPr sz="3200">
                <a:solidFill>
                  <a:schemeClr val="tx1"/>
                </a:solidFill>
                <a:latin typeface="Times New Roman" panose="02020603050405020304" pitchFamily="18" charset="0"/>
              </a:defRPr>
            </a:lvl3pPr>
            <a:lvl4pPr marL="1600200" indent="-228600">
              <a:defRPr sz="3200">
                <a:solidFill>
                  <a:schemeClr val="tx1"/>
                </a:solidFill>
                <a:latin typeface="Times New Roman" panose="02020603050405020304" pitchFamily="18" charset="0"/>
              </a:defRPr>
            </a:lvl4pPr>
            <a:lvl5pPr marL="2057400" indent="-22860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fld id="{CD4A2C8E-47EC-4475-BFD7-429E22CE4F3E}" type="slidenum">
              <a:rPr lang="en-US" altLang="en-US" sz="1200"/>
              <a:pPr/>
              <a:t>9</a:t>
            </a:fld>
            <a:endParaRPr lang="en-US" altLang="en-US" sz="1200"/>
          </a:p>
        </p:txBody>
      </p:sp>
      <p:sp>
        <p:nvSpPr>
          <p:cNvPr id="35845" name="Rectangle 2"/>
          <p:cNvSpPr>
            <a:spLocks noGrp="1" noRot="1" noChangeAspect="1" noChangeArrowheads="1" noTextEdit="1"/>
          </p:cNvSpPr>
          <p:nvPr>
            <p:ph type="sldImg"/>
          </p:nvPr>
        </p:nvSpPr>
        <p:spPr>
          <a:ln/>
        </p:spPr>
      </p:sp>
      <p:sp>
        <p:nvSpPr>
          <p:cNvPr id="3584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The following points are true of all resumes. </a:t>
            </a:r>
          </a:p>
          <a:p>
            <a:pPr>
              <a:buFontTx/>
              <a:buChar char="•"/>
            </a:pPr>
            <a:r>
              <a:rPr lang="en-US" altLang="en-US" b="1" smtClean="0"/>
              <a:t>  The main purpose is to get you an interview.  </a:t>
            </a:r>
            <a:r>
              <a:rPr lang="en-US" altLang="en-US" smtClean="0"/>
              <a:t>Get the prospective employer interested. This is difficult, because: </a:t>
            </a:r>
          </a:p>
          <a:p>
            <a:pPr>
              <a:buFontTx/>
              <a:buChar char="•"/>
            </a:pPr>
            <a:r>
              <a:rPr lang="en-US" altLang="en-US" b="1" smtClean="0"/>
              <a:t>  The first look at a resume averages 20 seconds</a:t>
            </a:r>
            <a:r>
              <a:rPr lang="en-US" altLang="en-US" smtClean="0"/>
              <a:t>. You have that long to interest a prospective employer. Otherwise your resume gets discarded. Keep that in mind as you design your resume. Things on page 2,or even on the bottom half of page 1 might never be seen. </a:t>
            </a:r>
          </a:p>
          <a:p>
            <a:pPr>
              <a:buFontTx/>
              <a:buChar char="•"/>
            </a:pPr>
            <a:r>
              <a:rPr lang="en-US" altLang="en-US" b="1" smtClean="0"/>
              <a:t>  A resume should not exceed two pages in length.  </a:t>
            </a:r>
            <a:r>
              <a:rPr lang="en-US" altLang="en-US" smtClean="0"/>
              <a:t>Therefore, space is at a premium. </a:t>
            </a:r>
          </a:p>
          <a:p>
            <a:pPr>
              <a:buFontTx/>
              <a:buChar char="•"/>
            </a:pPr>
            <a:r>
              <a:rPr lang="en-US" altLang="en-US" b="1" smtClean="0"/>
              <a:t>  Spelling must be absolutely correct.  </a:t>
            </a:r>
            <a:r>
              <a:rPr lang="en-US" altLang="en-US" smtClean="0"/>
              <a:t>There are people who look at resumes and mark the mistakes. Usually, this is instead of actually reading it for meaning. Spelling errors stand out and show lack of attention to details.</a:t>
            </a:r>
          </a:p>
          <a:p>
            <a:pPr>
              <a:buFontTx/>
              <a:buChar char="•"/>
            </a:pPr>
            <a:r>
              <a:rPr lang="en-US" altLang="en-US" b="1" smtClean="0"/>
              <a:t>  Things not to include on your resume: </a:t>
            </a:r>
          </a:p>
          <a:p>
            <a:pPr lvl="1">
              <a:buFontTx/>
              <a:buChar char="•"/>
            </a:pPr>
            <a:r>
              <a:rPr lang="en-US" altLang="en-US" smtClean="0"/>
              <a:t>  Personal data of any kind. </a:t>
            </a:r>
          </a:p>
          <a:p>
            <a:pPr lvl="1">
              <a:buFontTx/>
              <a:buChar char="•"/>
            </a:pPr>
            <a:r>
              <a:rPr lang="en-US" altLang="en-US" smtClean="0"/>
              <a:t>  The words "References available on request". </a:t>
            </a:r>
          </a:p>
          <a:p>
            <a:pPr lvl="1">
              <a:buFontTx/>
              <a:buChar char="•"/>
            </a:pPr>
            <a:r>
              <a:rPr lang="en-US" altLang="en-US" smtClean="0"/>
              <a:t>  The words "Willing to relocate". </a:t>
            </a:r>
          </a:p>
        </p:txBody>
      </p:sp>
    </p:spTree>
    <p:extLst>
      <p:ext uri="{BB962C8B-B14F-4D97-AF65-F5344CB8AC3E}">
        <p14:creationId xmlns:p14="http://schemas.microsoft.com/office/powerpoint/2010/main" val="22019510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defRPr>
            </a:lvl1pPr>
            <a:lvl2pPr marL="742950" indent="-285750">
              <a:defRPr sz="3200">
                <a:solidFill>
                  <a:schemeClr val="tx1"/>
                </a:solidFill>
                <a:latin typeface="Times New Roman" panose="02020603050405020304" pitchFamily="18" charset="0"/>
              </a:defRPr>
            </a:lvl2pPr>
            <a:lvl3pPr marL="1143000" indent="-228600">
              <a:defRPr sz="3200">
                <a:solidFill>
                  <a:schemeClr val="tx1"/>
                </a:solidFill>
                <a:latin typeface="Times New Roman" panose="02020603050405020304" pitchFamily="18" charset="0"/>
              </a:defRPr>
            </a:lvl3pPr>
            <a:lvl4pPr marL="1600200" indent="-228600">
              <a:defRPr sz="3200">
                <a:solidFill>
                  <a:schemeClr val="tx1"/>
                </a:solidFill>
                <a:latin typeface="Times New Roman" panose="02020603050405020304" pitchFamily="18" charset="0"/>
              </a:defRPr>
            </a:lvl4pPr>
            <a:lvl5pPr marL="2057400" indent="-22860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r>
              <a:rPr lang="en-US" altLang="en-US" sz="1200" smtClean="0"/>
              <a:t>Employment &amp; Career Services Committee</a:t>
            </a:r>
          </a:p>
        </p:txBody>
      </p:sp>
      <p:sp>
        <p:nvSpPr>
          <p:cNvPr id="368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defRPr>
            </a:lvl1pPr>
            <a:lvl2pPr marL="742950" indent="-285750">
              <a:defRPr sz="3200">
                <a:solidFill>
                  <a:schemeClr val="tx1"/>
                </a:solidFill>
                <a:latin typeface="Times New Roman" panose="02020603050405020304" pitchFamily="18" charset="0"/>
              </a:defRPr>
            </a:lvl2pPr>
            <a:lvl3pPr marL="1143000" indent="-228600">
              <a:defRPr sz="3200">
                <a:solidFill>
                  <a:schemeClr val="tx1"/>
                </a:solidFill>
                <a:latin typeface="Times New Roman" panose="02020603050405020304" pitchFamily="18" charset="0"/>
              </a:defRPr>
            </a:lvl3pPr>
            <a:lvl4pPr marL="1600200" indent="-228600">
              <a:defRPr sz="3200">
                <a:solidFill>
                  <a:schemeClr val="tx1"/>
                </a:solidFill>
                <a:latin typeface="Times New Roman" panose="02020603050405020304" pitchFamily="18" charset="0"/>
              </a:defRPr>
            </a:lvl4pPr>
            <a:lvl5pPr marL="2057400" indent="-22860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fld id="{AC22F7C6-FEA0-4E2E-962C-95BBBB194B54}" type="datetime1">
              <a:rPr lang="en-US" altLang="en-US" sz="1200" smtClean="0"/>
              <a:pPr/>
              <a:t>10/22/2016</a:t>
            </a:fld>
            <a:endParaRPr lang="en-US" altLang="en-US" sz="1200" smtClean="0"/>
          </a:p>
        </p:txBody>
      </p:sp>
      <p:sp>
        <p:nvSpPr>
          <p:cNvPr id="3686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defRPr>
            </a:lvl1pPr>
            <a:lvl2pPr marL="742950" indent="-285750">
              <a:defRPr sz="3200">
                <a:solidFill>
                  <a:schemeClr val="tx1"/>
                </a:solidFill>
                <a:latin typeface="Times New Roman" panose="02020603050405020304" pitchFamily="18" charset="0"/>
              </a:defRPr>
            </a:lvl2pPr>
            <a:lvl3pPr marL="1143000" indent="-228600">
              <a:defRPr sz="3200">
                <a:solidFill>
                  <a:schemeClr val="tx1"/>
                </a:solidFill>
                <a:latin typeface="Times New Roman" panose="02020603050405020304" pitchFamily="18" charset="0"/>
              </a:defRPr>
            </a:lvl3pPr>
            <a:lvl4pPr marL="1600200" indent="-228600">
              <a:defRPr sz="3200">
                <a:solidFill>
                  <a:schemeClr val="tx1"/>
                </a:solidFill>
                <a:latin typeface="Times New Roman" panose="02020603050405020304" pitchFamily="18" charset="0"/>
              </a:defRPr>
            </a:lvl4pPr>
            <a:lvl5pPr marL="2057400" indent="-22860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fld id="{C10B8DFC-CC1F-431C-937F-FD0F08038684}" type="slidenum">
              <a:rPr lang="en-US" altLang="en-US" sz="1200"/>
              <a:pPr/>
              <a:t>10</a:t>
            </a:fld>
            <a:endParaRPr lang="en-US" altLang="en-US" sz="1200"/>
          </a:p>
        </p:txBody>
      </p:sp>
      <p:sp>
        <p:nvSpPr>
          <p:cNvPr id="36869" name="Rectangle 2"/>
          <p:cNvSpPr>
            <a:spLocks noGrp="1" noRot="1" noChangeAspect="1" noChangeArrowheads="1" noTextEdit="1"/>
          </p:cNvSpPr>
          <p:nvPr>
            <p:ph type="sldImg"/>
          </p:nvPr>
        </p:nvSpPr>
        <p:spPr>
          <a:ln/>
        </p:spPr>
      </p:sp>
      <p:sp>
        <p:nvSpPr>
          <p:cNvPr id="3687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buFontTx/>
              <a:buChar char="•"/>
            </a:pPr>
            <a:r>
              <a:rPr lang="en-US" altLang="en-US" b="1" smtClean="0"/>
              <a:t>Tailor the resume to fit each employer.  </a:t>
            </a:r>
            <a:r>
              <a:rPr lang="en-US" altLang="en-US" smtClean="0"/>
              <a:t>The emphasis throughout a resume is on relevance. You must know your intended audience. By tuning the resume for an employer, you:</a:t>
            </a:r>
          </a:p>
          <a:p>
            <a:pPr marL="696913" lvl="1" indent="-230188">
              <a:buFontTx/>
              <a:buAutoNum type="arabicPeriod"/>
            </a:pPr>
            <a:r>
              <a:rPr lang="en-US" altLang="en-US" smtClean="0"/>
              <a:t>Maximize the employer's interest, and </a:t>
            </a:r>
          </a:p>
          <a:p>
            <a:pPr marL="696913" lvl="1" indent="-230188">
              <a:buFontTx/>
              <a:buAutoNum type="arabicPeriod"/>
            </a:pPr>
            <a:r>
              <a:rPr lang="en-US" altLang="en-US" smtClean="0"/>
              <a:t>Ease the crowding on the page. </a:t>
            </a:r>
          </a:p>
          <a:p>
            <a:pPr marL="230188" indent="-230188">
              <a:buFontTx/>
              <a:buChar char="•"/>
            </a:pPr>
            <a:r>
              <a:rPr lang="en-US" altLang="en-US" b="1" smtClean="0"/>
              <a:t>The chronological format.  </a:t>
            </a:r>
            <a:r>
              <a:rPr lang="en-US" altLang="en-US" smtClean="0"/>
              <a:t> This format is the norm. It is preferred by HR people and, more importantly,by hiring managers. It is very straightforward and easy to read. Its hallmark is a list of employers in reverse chronological order. This format should be your default choice. </a:t>
            </a:r>
          </a:p>
          <a:p>
            <a:pPr marL="230188" indent="-230188">
              <a:buFontTx/>
              <a:buChar char="•"/>
            </a:pPr>
            <a:r>
              <a:rPr lang="en-US" altLang="en-US" b="1" smtClean="0"/>
              <a:t>The functional format.  </a:t>
            </a:r>
            <a:r>
              <a:rPr lang="en-US" altLang="en-US" smtClean="0"/>
              <a:t>A functional type resume is good for someone with a time gap in the work experience, for someone with a very diverse background, or for someone with many, many jobs. In this format, job experience is arranged by skill, rather than by chronology. When employers see a resume of this type, they generally try to figure out what the applicant is trying to hide. Only use this format if you have to.</a:t>
            </a:r>
          </a:p>
          <a:p>
            <a:pPr marL="230188" indent="-230188">
              <a:buFontTx/>
              <a:buChar char="•"/>
            </a:pPr>
            <a:r>
              <a:rPr lang="en-US" altLang="en-US" b="1" smtClean="0"/>
              <a:t>Other formats.   H</a:t>
            </a:r>
            <a:r>
              <a:rPr lang="en-US" altLang="en-US" smtClean="0"/>
              <a:t>ybrid formats that can work well. Have you successfully used a hybrid format? </a:t>
            </a:r>
          </a:p>
        </p:txBody>
      </p:sp>
    </p:spTree>
    <p:extLst>
      <p:ext uri="{BB962C8B-B14F-4D97-AF65-F5344CB8AC3E}">
        <p14:creationId xmlns:p14="http://schemas.microsoft.com/office/powerpoint/2010/main" val="30095768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defRPr>
            </a:lvl1pPr>
            <a:lvl2pPr marL="742950" indent="-285750">
              <a:defRPr sz="3200">
                <a:solidFill>
                  <a:schemeClr val="tx1"/>
                </a:solidFill>
                <a:latin typeface="Times New Roman" panose="02020603050405020304" pitchFamily="18" charset="0"/>
              </a:defRPr>
            </a:lvl2pPr>
            <a:lvl3pPr marL="1143000" indent="-228600">
              <a:defRPr sz="3200">
                <a:solidFill>
                  <a:schemeClr val="tx1"/>
                </a:solidFill>
                <a:latin typeface="Times New Roman" panose="02020603050405020304" pitchFamily="18" charset="0"/>
              </a:defRPr>
            </a:lvl3pPr>
            <a:lvl4pPr marL="1600200" indent="-228600">
              <a:defRPr sz="3200">
                <a:solidFill>
                  <a:schemeClr val="tx1"/>
                </a:solidFill>
                <a:latin typeface="Times New Roman" panose="02020603050405020304" pitchFamily="18" charset="0"/>
              </a:defRPr>
            </a:lvl4pPr>
            <a:lvl5pPr marL="2057400" indent="-22860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r>
              <a:rPr lang="en-US" altLang="en-US" sz="1200" smtClean="0"/>
              <a:t>Employment &amp; Career Services Committee</a:t>
            </a:r>
          </a:p>
        </p:txBody>
      </p:sp>
      <p:sp>
        <p:nvSpPr>
          <p:cNvPr id="3789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defRPr>
            </a:lvl1pPr>
            <a:lvl2pPr marL="742950" indent="-285750">
              <a:defRPr sz="3200">
                <a:solidFill>
                  <a:schemeClr val="tx1"/>
                </a:solidFill>
                <a:latin typeface="Times New Roman" panose="02020603050405020304" pitchFamily="18" charset="0"/>
              </a:defRPr>
            </a:lvl2pPr>
            <a:lvl3pPr marL="1143000" indent="-228600">
              <a:defRPr sz="3200">
                <a:solidFill>
                  <a:schemeClr val="tx1"/>
                </a:solidFill>
                <a:latin typeface="Times New Roman" panose="02020603050405020304" pitchFamily="18" charset="0"/>
              </a:defRPr>
            </a:lvl3pPr>
            <a:lvl4pPr marL="1600200" indent="-228600">
              <a:defRPr sz="3200">
                <a:solidFill>
                  <a:schemeClr val="tx1"/>
                </a:solidFill>
                <a:latin typeface="Times New Roman" panose="02020603050405020304" pitchFamily="18" charset="0"/>
              </a:defRPr>
            </a:lvl4pPr>
            <a:lvl5pPr marL="2057400" indent="-22860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fld id="{34125550-1EFA-485C-9369-F6C88E150246}" type="datetime1">
              <a:rPr lang="en-US" altLang="en-US" sz="1200" smtClean="0"/>
              <a:pPr/>
              <a:t>10/22/2016</a:t>
            </a:fld>
            <a:endParaRPr lang="en-US" altLang="en-US" sz="1200" smtClean="0"/>
          </a:p>
        </p:txBody>
      </p:sp>
      <p:sp>
        <p:nvSpPr>
          <p:cNvPr id="3789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defRPr>
            </a:lvl1pPr>
            <a:lvl2pPr marL="742950" indent="-285750">
              <a:defRPr sz="3200">
                <a:solidFill>
                  <a:schemeClr val="tx1"/>
                </a:solidFill>
                <a:latin typeface="Times New Roman" panose="02020603050405020304" pitchFamily="18" charset="0"/>
              </a:defRPr>
            </a:lvl2pPr>
            <a:lvl3pPr marL="1143000" indent="-228600">
              <a:defRPr sz="3200">
                <a:solidFill>
                  <a:schemeClr val="tx1"/>
                </a:solidFill>
                <a:latin typeface="Times New Roman" panose="02020603050405020304" pitchFamily="18" charset="0"/>
              </a:defRPr>
            </a:lvl3pPr>
            <a:lvl4pPr marL="1600200" indent="-228600">
              <a:defRPr sz="3200">
                <a:solidFill>
                  <a:schemeClr val="tx1"/>
                </a:solidFill>
                <a:latin typeface="Times New Roman" panose="02020603050405020304" pitchFamily="18" charset="0"/>
              </a:defRPr>
            </a:lvl4pPr>
            <a:lvl5pPr marL="2057400" indent="-22860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fld id="{BD7A36A6-C45C-46CD-8839-7EDB22463681}" type="slidenum">
              <a:rPr lang="en-US" altLang="en-US" sz="1200"/>
              <a:pPr/>
              <a:t>12</a:t>
            </a:fld>
            <a:endParaRPr lang="en-US" altLang="en-US" sz="1200"/>
          </a:p>
        </p:txBody>
      </p:sp>
      <p:sp>
        <p:nvSpPr>
          <p:cNvPr id="37893" name="Rectangle 2"/>
          <p:cNvSpPr>
            <a:spLocks noGrp="1" noRot="1" noChangeAspect="1" noChangeArrowheads="1" noTextEdit="1"/>
          </p:cNvSpPr>
          <p:nvPr>
            <p:ph type="sldImg"/>
          </p:nvPr>
        </p:nvSpPr>
        <p:spPr>
          <a:ln/>
        </p:spPr>
      </p:sp>
      <p:sp>
        <p:nvSpPr>
          <p:cNvPr id="3789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buFontTx/>
              <a:buChar char="•"/>
            </a:pPr>
            <a:r>
              <a:rPr lang="en-US" altLang="en-US" b="1" smtClean="0"/>
              <a:t>Tailor the resume to fit each employer.  </a:t>
            </a:r>
            <a:r>
              <a:rPr lang="en-US" altLang="en-US" smtClean="0"/>
              <a:t>The emphasis throughout a resume is on relevance. You must know your intended audience. By tuning the resume for an employer, you:</a:t>
            </a:r>
          </a:p>
          <a:p>
            <a:pPr marL="696913" lvl="1" indent="-230188">
              <a:buFontTx/>
              <a:buAutoNum type="arabicPeriod"/>
            </a:pPr>
            <a:r>
              <a:rPr lang="en-US" altLang="en-US" smtClean="0"/>
              <a:t>Maximize the employer's interest, and </a:t>
            </a:r>
          </a:p>
          <a:p>
            <a:pPr marL="696913" lvl="1" indent="-230188">
              <a:buFontTx/>
              <a:buAutoNum type="arabicPeriod"/>
            </a:pPr>
            <a:r>
              <a:rPr lang="en-US" altLang="en-US" smtClean="0"/>
              <a:t>Ease the crowding on the page. </a:t>
            </a:r>
          </a:p>
          <a:p>
            <a:pPr marL="230188" indent="-230188">
              <a:buFontTx/>
              <a:buChar char="•"/>
            </a:pPr>
            <a:r>
              <a:rPr lang="en-US" altLang="en-US" b="1" smtClean="0"/>
              <a:t>The chronological format.  </a:t>
            </a:r>
            <a:r>
              <a:rPr lang="en-US" altLang="en-US" smtClean="0"/>
              <a:t> This format is the norm. It is preferred by HR people and, more importantly,by hiring managers. It is very straightforward and easy to read. Its hallmark is a list of employers in reverse chronological order. This format should be your default choice. </a:t>
            </a:r>
          </a:p>
          <a:p>
            <a:pPr marL="230188" indent="-230188">
              <a:buFontTx/>
              <a:buChar char="•"/>
            </a:pPr>
            <a:r>
              <a:rPr lang="en-US" altLang="en-US" b="1" smtClean="0"/>
              <a:t>The functional format.  </a:t>
            </a:r>
            <a:r>
              <a:rPr lang="en-US" altLang="en-US" smtClean="0"/>
              <a:t>A functional type resume is good for someone with a time gap in the work experience, for someone with a very diverse background, or for someone with many, many jobs. In this format, job experience is arranged by skill, rather than by chronology. When employers see a resume of this type, they generally try to figure out what the applicant is trying to hide. Only use this format if you have to.</a:t>
            </a:r>
          </a:p>
          <a:p>
            <a:pPr marL="230188" indent="-230188">
              <a:buFontTx/>
              <a:buChar char="•"/>
            </a:pPr>
            <a:r>
              <a:rPr lang="en-US" altLang="en-US" b="1" smtClean="0"/>
              <a:t>Other formats.   H</a:t>
            </a:r>
            <a:r>
              <a:rPr lang="en-US" altLang="en-US" smtClean="0"/>
              <a:t>ybrid formats that can work well. Have you successfully used a hybrid format? </a:t>
            </a:r>
          </a:p>
        </p:txBody>
      </p:sp>
    </p:spTree>
    <p:extLst>
      <p:ext uri="{BB962C8B-B14F-4D97-AF65-F5344CB8AC3E}">
        <p14:creationId xmlns:p14="http://schemas.microsoft.com/office/powerpoint/2010/main" val="32242127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defRPr>
            </a:lvl1pPr>
            <a:lvl2pPr marL="742950" indent="-285750">
              <a:defRPr sz="3200">
                <a:solidFill>
                  <a:schemeClr val="tx1"/>
                </a:solidFill>
                <a:latin typeface="Times New Roman" panose="02020603050405020304" pitchFamily="18" charset="0"/>
              </a:defRPr>
            </a:lvl2pPr>
            <a:lvl3pPr marL="1143000" indent="-228600">
              <a:defRPr sz="3200">
                <a:solidFill>
                  <a:schemeClr val="tx1"/>
                </a:solidFill>
                <a:latin typeface="Times New Roman" panose="02020603050405020304" pitchFamily="18" charset="0"/>
              </a:defRPr>
            </a:lvl3pPr>
            <a:lvl4pPr marL="1600200" indent="-228600">
              <a:defRPr sz="3200">
                <a:solidFill>
                  <a:schemeClr val="tx1"/>
                </a:solidFill>
                <a:latin typeface="Times New Roman" panose="02020603050405020304" pitchFamily="18" charset="0"/>
              </a:defRPr>
            </a:lvl4pPr>
            <a:lvl5pPr marL="2057400" indent="-22860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r>
              <a:rPr lang="en-US" altLang="en-US" sz="1200" smtClean="0"/>
              <a:t>Employment &amp; Career Services Committee</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defRPr>
            </a:lvl1pPr>
            <a:lvl2pPr marL="742950" indent="-285750">
              <a:defRPr sz="3200">
                <a:solidFill>
                  <a:schemeClr val="tx1"/>
                </a:solidFill>
                <a:latin typeface="Times New Roman" panose="02020603050405020304" pitchFamily="18" charset="0"/>
              </a:defRPr>
            </a:lvl2pPr>
            <a:lvl3pPr marL="1143000" indent="-228600">
              <a:defRPr sz="3200">
                <a:solidFill>
                  <a:schemeClr val="tx1"/>
                </a:solidFill>
                <a:latin typeface="Times New Roman" panose="02020603050405020304" pitchFamily="18" charset="0"/>
              </a:defRPr>
            </a:lvl3pPr>
            <a:lvl4pPr marL="1600200" indent="-228600">
              <a:defRPr sz="3200">
                <a:solidFill>
                  <a:schemeClr val="tx1"/>
                </a:solidFill>
                <a:latin typeface="Times New Roman" panose="02020603050405020304" pitchFamily="18" charset="0"/>
              </a:defRPr>
            </a:lvl4pPr>
            <a:lvl5pPr marL="2057400" indent="-22860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fld id="{04C6A61E-F8FD-4505-820D-1D6E482EFF37}" type="datetime1">
              <a:rPr lang="en-US" altLang="en-US" sz="1200" smtClean="0"/>
              <a:pPr/>
              <a:t>10/22/2016</a:t>
            </a:fld>
            <a:endParaRPr lang="en-US" altLang="en-US" sz="1200" smtClean="0"/>
          </a:p>
        </p:txBody>
      </p:sp>
      <p:sp>
        <p:nvSpPr>
          <p:cNvPr id="389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defRPr>
            </a:lvl1pPr>
            <a:lvl2pPr marL="742950" indent="-285750">
              <a:defRPr sz="3200">
                <a:solidFill>
                  <a:schemeClr val="tx1"/>
                </a:solidFill>
                <a:latin typeface="Times New Roman" panose="02020603050405020304" pitchFamily="18" charset="0"/>
              </a:defRPr>
            </a:lvl2pPr>
            <a:lvl3pPr marL="1143000" indent="-228600">
              <a:defRPr sz="3200">
                <a:solidFill>
                  <a:schemeClr val="tx1"/>
                </a:solidFill>
                <a:latin typeface="Times New Roman" panose="02020603050405020304" pitchFamily="18" charset="0"/>
              </a:defRPr>
            </a:lvl3pPr>
            <a:lvl4pPr marL="1600200" indent="-228600">
              <a:defRPr sz="3200">
                <a:solidFill>
                  <a:schemeClr val="tx1"/>
                </a:solidFill>
                <a:latin typeface="Times New Roman" panose="02020603050405020304" pitchFamily="18" charset="0"/>
              </a:defRPr>
            </a:lvl4pPr>
            <a:lvl5pPr marL="2057400" indent="-22860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fld id="{0135078C-1C52-41A4-9EF7-E9D1EF161AB7}" type="slidenum">
              <a:rPr lang="en-US" altLang="en-US" sz="1200"/>
              <a:pPr/>
              <a:t>13</a:t>
            </a:fld>
            <a:endParaRPr lang="en-US" altLang="en-US" sz="1200"/>
          </a:p>
        </p:txBody>
      </p:sp>
      <p:sp>
        <p:nvSpPr>
          <p:cNvPr id="38917" name="Rectangle 2"/>
          <p:cNvSpPr>
            <a:spLocks noGrp="1" noRot="1" noChangeAspect="1" noChangeArrowheads="1" noTextEdit="1"/>
          </p:cNvSpPr>
          <p:nvPr>
            <p:ph type="sldImg"/>
          </p:nvPr>
        </p:nvSpPr>
        <p:spPr>
          <a:solidFill>
            <a:srgbClr val="FFFFFF"/>
          </a:solidFill>
          <a:ln/>
        </p:spPr>
      </p:sp>
      <p:sp>
        <p:nvSpPr>
          <p:cNvPr id="38918" name="Rectangle 3"/>
          <p:cNvSpPr>
            <a:spLocks noGrp="1" noChangeArrowheads="1"/>
          </p:cNvSpPr>
          <p:nvPr>
            <p:ph type="body" idx="1"/>
          </p:nvPr>
        </p:nvSpPr>
        <p:spPr>
          <a:xfrm>
            <a:off x="700088" y="4410075"/>
            <a:ext cx="559752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defTabSz="463550"/>
            <a:endParaRPr lang="en-US" altLang="en-US" smtClean="0"/>
          </a:p>
        </p:txBody>
      </p:sp>
    </p:spTree>
    <p:extLst>
      <p:ext uri="{BB962C8B-B14F-4D97-AF65-F5344CB8AC3E}">
        <p14:creationId xmlns:p14="http://schemas.microsoft.com/office/powerpoint/2010/main" val="3904890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902749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568484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1035050"/>
            <a:ext cx="1943100" cy="32321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1035050"/>
            <a:ext cx="5676900" cy="32321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335152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2133600" y="1035050"/>
            <a:ext cx="6324600" cy="64135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2006600"/>
            <a:ext cx="7772400" cy="2260600"/>
          </a:xfrm>
        </p:spPr>
        <p:txBody>
          <a:bodyPr/>
          <a:lstStyle/>
          <a:p>
            <a:pPr lvl="0"/>
            <a:endParaRPr lang="en-US" noProof="0" smtClean="0"/>
          </a:p>
        </p:txBody>
      </p:sp>
    </p:spTree>
    <p:extLst>
      <p:ext uri="{BB962C8B-B14F-4D97-AF65-F5344CB8AC3E}">
        <p14:creationId xmlns:p14="http://schemas.microsoft.com/office/powerpoint/2010/main" val="11968242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51589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1395994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2006600"/>
            <a:ext cx="3810000" cy="226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06600"/>
            <a:ext cx="3810000" cy="226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839926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21770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6649101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992597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722293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314554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hyperlink" Target="CD_Main_Page.htm" TargetMode="Externa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2006600"/>
            <a:ext cx="7772400" cy="226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7" name="Rectangle 12"/>
          <p:cNvSpPr>
            <a:spLocks noGrp="1" noChangeArrowheads="1"/>
          </p:cNvSpPr>
          <p:nvPr>
            <p:ph type="title"/>
          </p:nvPr>
        </p:nvSpPr>
        <p:spPr bwMode="auto">
          <a:xfrm>
            <a:off x="2133600" y="1035050"/>
            <a:ext cx="63246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p>
            <a:pPr lvl="0"/>
            <a:r>
              <a:rPr lang="en-US" altLang="en-US" smtClean="0"/>
              <a:t>Click to edit Master title style</a:t>
            </a:r>
          </a:p>
        </p:txBody>
      </p:sp>
      <p:pic>
        <p:nvPicPr>
          <p:cNvPr id="1028" name="Picture 13" descr="ieeeblu"/>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620000" y="6096000"/>
            <a:ext cx="1066800" cy="32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8" name="Text Box 14"/>
          <p:cNvSpPr txBox="1">
            <a:spLocks noChangeArrowheads="1"/>
          </p:cNvSpPr>
          <p:nvPr userDrawn="1"/>
        </p:nvSpPr>
        <p:spPr bwMode="auto">
          <a:xfrm>
            <a:off x="1371600" y="5334000"/>
            <a:ext cx="6477000" cy="1006475"/>
          </a:xfrm>
          <a:prstGeom prst="rect">
            <a:avLst/>
          </a:prstGeom>
          <a:noFill/>
          <a:ln w="9525">
            <a:noFill/>
            <a:miter lim="800000"/>
            <a:headEnd/>
            <a:tailEnd/>
          </a:ln>
          <a:effectLst/>
        </p:spPr>
        <p:txBody>
          <a:bodyPr>
            <a:spAutoFit/>
          </a:bodyPr>
          <a:lstStyle/>
          <a:p>
            <a:pPr>
              <a:defRPr/>
            </a:pPr>
            <a:r>
              <a:rPr lang="en-US" altLang="en-US" sz="6000" b="1" dirty="0">
                <a:solidFill>
                  <a:schemeClr val="accent2"/>
                </a:solidFill>
                <a:latin typeface="Times" charset="0"/>
              </a:rPr>
              <a:t>________________</a:t>
            </a:r>
            <a:endParaRPr lang="en-US" altLang="en-US" sz="6000" dirty="0">
              <a:latin typeface="Times" charset="0"/>
            </a:endParaRPr>
          </a:p>
        </p:txBody>
      </p:sp>
      <p:sp>
        <p:nvSpPr>
          <p:cNvPr id="1039" name="Text Box 15"/>
          <p:cNvSpPr txBox="1">
            <a:spLocks noChangeArrowheads="1"/>
          </p:cNvSpPr>
          <p:nvPr userDrawn="1"/>
        </p:nvSpPr>
        <p:spPr bwMode="auto">
          <a:xfrm>
            <a:off x="4800600" y="6278563"/>
            <a:ext cx="2667000" cy="336550"/>
          </a:xfrm>
          <a:prstGeom prst="rect">
            <a:avLst/>
          </a:prstGeom>
          <a:noFill/>
          <a:ln w="9525">
            <a:noFill/>
            <a:miter lim="800000"/>
            <a:headEnd/>
            <a:tailEnd/>
          </a:ln>
          <a:effectLst/>
        </p:spPr>
        <p:txBody>
          <a:bodyPr>
            <a:spAutoFit/>
          </a:bodyPr>
          <a:lstStyle/>
          <a:p>
            <a:pPr algn="r">
              <a:spcBef>
                <a:spcPct val="50000"/>
              </a:spcBef>
              <a:defRPr/>
            </a:pPr>
            <a:r>
              <a:rPr lang="en-US" sz="1600" b="1" i="1">
                <a:solidFill>
                  <a:srgbClr val="CC0000"/>
                </a:solidFill>
              </a:rPr>
              <a:t>CWPC, ECSC, PACE</a:t>
            </a:r>
          </a:p>
        </p:txBody>
      </p:sp>
      <p:pic>
        <p:nvPicPr>
          <p:cNvPr id="1031" name="Picture 17" descr="IEEE_USA Logo"/>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381000" y="152400"/>
            <a:ext cx="1752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 Box 6"/>
          <p:cNvSpPr txBox="1">
            <a:spLocks noChangeArrowheads="1"/>
          </p:cNvSpPr>
          <p:nvPr userDrawn="1"/>
        </p:nvSpPr>
        <p:spPr bwMode="auto">
          <a:xfrm>
            <a:off x="76200" y="6430963"/>
            <a:ext cx="2457450" cy="274637"/>
          </a:xfrm>
          <a:prstGeom prst="rect">
            <a:avLst/>
          </a:prstGeom>
          <a:noFill/>
          <a:ln w="9525">
            <a:noFill/>
            <a:miter lim="800000"/>
            <a:headEnd/>
            <a:tailEnd/>
          </a:ln>
          <a:effectLst/>
        </p:spPr>
        <p:txBody>
          <a:bodyPr wrap="none">
            <a:spAutoFit/>
          </a:bodyPr>
          <a:lstStyle/>
          <a:p>
            <a:pPr>
              <a:defRPr/>
            </a:pPr>
            <a:r>
              <a:rPr lang="en-US" sz="1200" dirty="0">
                <a:hlinkClick r:id="rId16" action="ppaction://hlinkfile"/>
              </a:rPr>
              <a:t>Click to Return to CD Home Page</a:t>
            </a:r>
            <a:endParaRPr lang="en-US" sz="12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par>
    </p:tnLst>
  </p:timing>
  <p:txStyles>
    <p:titleStyle>
      <a:lvl1pPr algn="r" rtl="0" eaLnBrk="0" fontAlgn="base" hangingPunct="0">
        <a:spcBef>
          <a:spcPct val="0"/>
        </a:spcBef>
        <a:spcAft>
          <a:spcPct val="0"/>
        </a:spcAft>
        <a:defRPr sz="3600" b="1">
          <a:solidFill>
            <a:srgbClr val="CC0000"/>
          </a:solidFill>
          <a:latin typeface="+mj-lt"/>
          <a:ea typeface="+mj-ea"/>
          <a:cs typeface="+mj-cs"/>
        </a:defRPr>
      </a:lvl1pPr>
      <a:lvl2pPr algn="r" rtl="0" eaLnBrk="0" fontAlgn="base" hangingPunct="0">
        <a:spcBef>
          <a:spcPct val="0"/>
        </a:spcBef>
        <a:spcAft>
          <a:spcPct val="0"/>
        </a:spcAft>
        <a:defRPr sz="3600" b="1">
          <a:solidFill>
            <a:srgbClr val="CC0000"/>
          </a:solidFill>
          <a:latin typeface="Times New Roman" pitchFamily="18" charset="0"/>
        </a:defRPr>
      </a:lvl2pPr>
      <a:lvl3pPr algn="r" rtl="0" eaLnBrk="0" fontAlgn="base" hangingPunct="0">
        <a:spcBef>
          <a:spcPct val="0"/>
        </a:spcBef>
        <a:spcAft>
          <a:spcPct val="0"/>
        </a:spcAft>
        <a:defRPr sz="3600" b="1">
          <a:solidFill>
            <a:srgbClr val="CC0000"/>
          </a:solidFill>
          <a:latin typeface="Times New Roman" pitchFamily="18" charset="0"/>
        </a:defRPr>
      </a:lvl3pPr>
      <a:lvl4pPr algn="r" rtl="0" eaLnBrk="0" fontAlgn="base" hangingPunct="0">
        <a:spcBef>
          <a:spcPct val="0"/>
        </a:spcBef>
        <a:spcAft>
          <a:spcPct val="0"/>
        </a:spcAft>
        <a:defRPr sz="3600" b="1">
          <a:solidFill>
            <a:srgbClr val="CC0000"/>
          </a:solidFill>
          <a:latin typeface="Times New Roman" pitchFamily="18" charset="0"/>
        </a:defRPr>
      </a:lvl4pPr>
      <a:lvl5pPr algn="r" rtl="0" eaLnBrk="0" fontAlgn="base" hangingPunct="0">
        <a:spcBef>
          <a:spcPct val="0"/>
        </a:spcBef>
        <a:spcAft>
          <a:spcPct val="0"/>
        </a:spcAft>
        <a:defRPr sz="3600" b="1">
          <a:solidFill>
            <a:srgbClr val="CC0000"/>
          </a:solidFill>
          <a:latin typeface="Times New Roman" pitchFamily="18" charset="0"/>
        </a:defRPr>
      </a:lvl5pPr>
      <a:lvl6pPr marL="457200" algn="r" rtl="0" eaLnBrk="0" fontAlgn="base" hangingPunct="0">
        <a:spcBef>
          <a:spcPct val="0"/>
        </a:spcBef>
        <a:spcAft>
          <a:spcPct val="0"/>
        </a:spcAft>
        <a:defRPr sz="3600" b="1">
          <a:solidFill>
            <a:srgbClr val="CC0000"/>
          </a:solidFill>
          <a:latin typeface="Times New Roman" pitchFamily="18" charset="0"/>
        </a:defRPr>
      </a:lvl6pPr>
      <a:lvl7pPr marL="914400" algn="r" rtl="0" eaLnBrk="0" fontAlgn="base" hangingPunct="0">
        <a:spcBef>
          <a:spcPct val="0"/>
        </a:spcBef>
        <a:spcAft>
          <a:spcPct val="0"/>
        </a:spcAft>
        <a:defRPr sz="3600" b="1">
          <a:solidFill>
            <a:srgbClr val="CC0000"/>
          </a:solidFill>
          <a:latin typeface="Times New Roman" pitchFamily="18" charset="0"/>
        </a:defRPr>
      </a:lvl7pPr>
      <a:lvl8pPr marL="1371600" algn="r" rtl="0" eaLnBrk="0" fontAlgn="base" hangingPunct="0">
        <a:spcBef>
          <a:spcPct val="0"/>
        </a:spcBef>
        <a:spcAft>
          <a:spcPct val="0"/>
        </a:spcAft>
        <a:defRPr sz="3600" b="1">
          <a:solidFill>
            <a:srgbClr val="CC0000"/>
          </a:solidFill>
          <a:latin typeface="Times New Roman" pitchFamily="18" charset="0"/>
        </a:defRPr>
      </a:lvl8pPr>
      <a:lvl9pPr marL="1828800" algn="r" rtl="0" eaLnBrk="0" fontAlgn="base" hangingPunct="0">
        <a:spcBef>
          <a:spcPct val="0"/>
        </a:spcBef>
        <a:spcAft>
          <a:spcPct val="0"/>
        </a:spcAft>
        <a:defRPr sz="3600" b="1">
          <a:solidFill>
            <a:srgbClr val="CC0000"/>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rgbClr val="0000FF"/>
          </a:solidFill>
          <a:latin typeface="+mn-lt"/>
          <a:ea typeface="+mn-ea"/>
          <a:cs typeface="+mn-cs"/>
        </a:defRPr>
      </a:lvl1pPr>
      <a:lvl2pPr marL="742950" indent="-285750" algn="l" rtl="0" eaLnBrk="0" fontAlgn="base" hangingPunct="0">
        <a:spcBef>
          <a:spcPct val="20000"/>
        </a:spcBef>
        <a:spcAft>
          <a:spcPct val="0"/>
        </a:spcAft>
        <a:buChar char="–"/>
        <a:defRPr sz="2800">
          <a:solidFill>
            <a:srgbClr val="0000FF"/>
          </a:solidFill>
          <a:latin typeface="+mn-lt"/>
        </a:defRPr>
      </a:lvl2pPr>
      <a:lvl3pPr marL="1143000" indent="-228600" algn="l" rtl="0" eaLnBrk="0" fontAlgn="base" hangingPunct="0">
        <a:spcBef>
          <a:spcPct val="20000"/>
        </a:spcBef>
        <a:spcAft>
          <a:spcPct val="0"/>
        </a:spcAft>
        <a:buChar char="•"/>
        <a:defRPr sz="2400">
          <a:solidFill>
            <a:srgbClr val="0000FF"/>
          </a:solidFill>
          <a:latin typeface="+mn-lt"/>
        </a:defRPr>
      </a:lvl3pPr>
      <a:lvl4pPr marL="1600200" indent="-228600" algn="l" rtl="0" eaLnBrk="0" fontAlgn="base" hangingPunct="0">
        <a:spcBef>
          <a:spcPct val="20000"/>
        </a:spcBef>
        <a:spcAft>
          <a:spcPct val="0"/>
        </a:spcAft>
        <a:buChar char="–"/>
        <a:defRPr sz="2000">
          <a:solidFill>
            <a:srgbClr val="0000FF"/>
          </a:solidFill>
          <a:latin typeface="+mn-lt"/>
        </a:defRPr>
      </a:lvl4pPr>
      <a:lvl5pPr marL="2057400" indent="-228600" algn="l" rtl="0" eaLnBrk="0" fontAlgn="base" hangingPunct="0">
        <a:spcBef>
          <a:spcPct val="20000"/>
        </a:spcBef>
        <a:spcAft>
          <a:spcPct val="0"/>
        </a:spcAft>
        <a:buChar char="»"/>
        <a:defRPr sz="2000">
          <a:solidFill>
            <a:srgbClr val="0000FF"/>
          </a:solidFill>
          <a:latin typeface="+mn-lt"/>
        </a:defRPr>
      </a:lvl5pPr>
      <a:lvl6pPr marL="2514600" indent="-228600" algn="l" rtl="0" eaLnBrk="0" fontAlgn="base" hangingPunct="0">
        <a:spcBef>
          <a:spcPct val="20000"/>
        </a:spcBef>
        <a:spcAft>
          <a:spcPct val="0"/>
        </a:spcAft>
        <a:buChar char="»"/>
        <a:defRPr sz="2000">
          <a:solidFill>
            <a:srgbClr val="0000FF"/>
          </a:solidFill>
          <a:latin typeface="+mn-lt"/>
        </a:defRPr>
      </a:lvl6pPr>
      <a:lvl7pPr marL="2971800" indent="-228600" algn="l" rtl="0" eaLnBrk="0" fontAlgn="base" hangingPunct="0">
        <a:spcBef>
          <a:spcPct val="20000"/>
        </a:spcBef>
        <a:spcAft>
          <a:spcPct val="0"/>
        </a:spcAft>
        <a:buChar char="»"/>
        <a:defRPr sz="2000">
          <a:solidFill>
            <a:srgbClr val="0000FF"/>
          </a:solidFill>
          <a:latin typeface="+mn-lt"/>
        </a:defRPr>
      </a:lvl7pPr>
      <a:lvl8pPr marL="3429000" indent="-228600" algn="l" rtl="0" eaLnBrk="0" fontAlgn="base" hangingPunct="0">
        <a:spcBef>
          <a:spcPct val="20000"/>
        </a:spcBef>
        <a:spcAft>
          <a:spcPct val="0"/>
        </a:spcAft>
        <a:buChar char="»"/>
        <a:defRPr sz="2000">
          <a:solidFill>
            <a:srgbClr val="0000FF"/>
          </a:solidFill>
          <a:latin typeface="+mn-lt"/>
        </a:defRPr>
      </a:lvl8pPr>
      <a:lvl9pPr marL="3886200" indent="-228600" algn="l" rtl="0" eaLnBrk="0" fontAlgn="base" hangingPunct="0">
        <a:spcBef>
          <a:spcPct val="20000"/>
        </a:spcBef>
        <a:spcAft>
          <a:spcPct val="0"/>
        </a:spcAft>
        <a:buChar char="»"/>
        <a:defRPr sz="2000">
          <a:solidFill>
            <a:srgbClr val="0000FF"/>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1"/>
          <p:cNvSpPr>
            <a:spLocks noGrp="1" noChangeArrowheads="1"/>
          </p:cNvSpPr>
          <p:nvPr>
            <p:ph type="ctrTitle"/>
          </p:nvPr>
        </p:nvSpPr>
        <p:spPr>
          <a:xfrm>
            <a:off x="685800" y="1881188"/>
            <a:ext cx="7772400" cy="2924175"/>
          </a:xfrm>
        </p:spPr>
        <p:txBody>
          <a:bodyPr/>
          <a:lstStyle/>
          <a:p>
            <a:pPr algn="ctr"/>
            <a:r>
              <a:rPr lang="en-US" altLang="en-US" dirty="0" smtClean="0"/>
              <a:t>Resume Development</a:t>
            </a:r>
            <a:br>
              <a:rPr lang="en-US" altLang="en-US" dirty="0" smtClean="0"/>
            </a:br>
            <a:r>
              <a:rPr lang="en-US" altLang="en-US" dirty="0" smtClean="0"/>
              <a:t/>
            </a:r>
            <a:br>
              <a:rPr lang="en-US" altLang="en-US" dirty="0" smtClean="0"/>
            </a:br>
            <a:r>
              <a:rPr lang="en-US" altLang="en-US" sz="2800" dirty="0" smtClean="0">
                <a:solidFill>
                  <a:schemeClr val="tx1"/>
                </a:solidFill>
              </a:rPr>
              <a:t>Presented by</a:t>
            </a:r>
            <a:br>
              <a:rPr lang="en-US" altLang="en-US" sz="2800" dirty="0" smtClean="0">
                <a:solidFill>
                  <a:schemeClr val="tx1"/>
                </a:solidFill>
              </a:rPr>
            </a:br>
            <a:r>
              <a:rPr lang="en-US" altLang="en-US" sz="2800" dirty="0" smtClean="0"/>
              <a:t>T. Lahdhiri, </a:t>
            </a:r>
            <a:r>
              <a:rPr lang="en-US" altLang="en-US" sz="2000" dirty="0" smtClean="0"/>
              <a:t>PhD, PE, PMP, BB-DFSS, SM-IEEE</a:t>
            </a:r>
            <a:r>
              <a:rPr lang="en-US" altLang="en-US" sz="2800" dirty="0" smtClean="0"/>
              <a:t/>
            </a:r>
            <a:br>
              <a:rPr lang="en-US" altLang="en-US" sz="2800" dirty="0" smtClean="0"/>
            </a:br>
            <a:r>
              <a:rPr lang="en-US" altLang="en-US" sz="2800" dirty="0" smtClean="0"/>
              <a:t/>
            </a:r>
            <a:br>
              <a:rPr lang="en-US" altLang="en-US" sz="2800" dirty="0" smtClean="0"/>
            </a:br>
            <a:r>
              <a:rPr lang="en-US" altLang="en-US" sz="2800" dirty="0" smtClean="0">
                <a:solidFill>
                  <a:schemeClr val="tx1"/>
                </a:solidFill>
              </a:rPr>
              <a:t>November  </a:t>
            </a:r>
            <a:r>
              <a:rPr lang="en-US" altLang="en-US" sz="2800" dirty="0" smtClean="0">
                <a:solidFill>
                  <a:schemeClr val="tx1"/>
                </a:solidFill>
              </a:rPr>
              <a:t>2016</a:t>
            </a:r>
            <a:endParaRPr lang="en-US" altLang="en-US" sz="2800" dirty="0" smtClean="0">
              <a:solidFill>
                <a:schemeClr val="tx1"/>
              </a:solidFill>
            </a:endParaRPr>
          </a:p>
        </p:txBody>
      </p:sp>
      <p:sp>
        <p:nvSpPr>
          <p:cNvPr id="2051" name="Text Box 10"/>
          <p:cNvSpPr txBox="1">
            <a:spLocks noChangeArrowheads="1"/>
          </p:cNvSpPr>
          <p:nvPr/>
        </p:nvSpPr>
        <p:spPr bwMode="auto">
          <a:xfrm>
            <a:off x="3962400" y="449263"/>
            <a:ext cx="48768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Times New Roman" panose="02020603050405020304" pitchFamily="18" charset="0"/>
              </a:defRPr>
            </a:lvl1pPr>
            <a:lvl2pPr marL="742950" indent="-285750">
              <a:defRPr sz="3200">
                <a:solidFill>
                  <a:schemeClr val="tx1"/>
                </a:solidFill>
                <a:latin typeface="Times New Roman" panose="02020603050405020304" pitchFamily="18" charset="0"/>
              </a:defRPr>
            </a:lvl2pPr>
            <a:lvl3pPr marL="1143000" indent="-228600">
              <a:defRPr sz="3200">
                <a:solidFill>
                  <a:schemeClr val="tx1"/>
                </a:solidFill>
                <a:latin typeface="Times New Roman" panose="02020603050405020304" pitchFamily="18" charset="0"/>
              </a:defRPr>
            </a:lvl3pPr>
            <a:lvl4pPr marL="1600200" indent="-228600">
              <a:defRPr sz="3200">
                <a:solidFill>
                  <a:schemeClr val="tx1"/>
                </a:solidFill>
                <a:latin typeface="Times New Roman" panose="02020603050405020304" pitchFamily="18" charset="0"/>
              </a:defRPr>
            </a:lvl4pPr>
            <a:lvl5pPr marL="2057400" indent="-22860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pPr algn="r">
              <a:spcBef>
                <a:spcPct val="50000"/>
              </a:spcBef>
            </a:pPr>
            <a:endParaRPr lang="en-US" altLang="en-US" sz="1200" i="1">
              <a:solidFill>
                <a:srgbClr val="CC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6"/>
          <p:cNvSpPr>
            <a:spLocks noGrp="1" noChangeArrowheads="1"/>
          </p:cNvSpPr>
          <p:nvPr>
            <p:ph type="title"/>
          </p:nvPr>
        </p:nvSpPr>
        <p:spPr>
          <a:xfrm>
            <a:off x="2286000" y="609600"/>
            <a:ext cx="6172200" cy="641350"/>
          </a:xfrm>
        </p:spPr>
        <p:txBody>
          <a:bodyPr/>
          <a:lstStyle/>
          <a:p>
            <a:r>
              <a:rPr lang="en-US" altLang="en-US" smtClean="0"/>
              <a:t>Resume Strategy</a:t>
            </a:r>
          </a:p>
        </p:txBody>
      </p:sp>
      <p:sp>
        <p:nvSpPr>
          <p:cNvPr id="11267" name="Rectangle 7"/>
          <p:cNvSpPr>
            <a:spLocks noGrp="1" noChangeArrowheads="1"/>
          </p:cNvSpPr>
          <p:nvPr>
            <p:ph type="body" idx="1"/>
          </p:nvPr>
        </p:nvSpPr>
        <p:spPr>
          <a:xfrm>
            <a:off x="685800" y="1447800"/>
            <a:ext cx="7772400" cy="4402138"/>
          </a:xfrm>
        </p:spPr>
        <p:txBody>
          <a:bodyPr/>
          <a:lstStyle/>
          <a:p>
            <a:pPr>
              <a:buFontTx/>
              <a:buNone/>
            </a:pPr>
            <a:r>
              <a:rPr lang="en-US" altLang="en-US" smtClean="0"/>
              <a:t>	Match what you do to the behaviors and assumptions of the people to whom you're giving that resume</a:t>
            </a:r>
          </a:p>
          <a:p>
            <a:pPr lvl="1"/>
            <a:r>
              <a:rPr lang="en-US" altLang="en-US" sz="2400" b="1" smtClean="0"/>
              <a:t>Stress long-term relationships, memberships or group allegiances</a:t>
            </a:r>
          </a:p>
          <a:p>
            <a:pPr lvl="1"/>
            <a:r>
              <a:rPr lang="en-US" altLang="en-US" sz="2400" b="1" smtClean="0"/>
              <a:t>list short term assignments under headings </a:t>
            </a:r>
          </a:p>
          <a:p>
            <a:pPr lvl="1"/>
            <a:r>
              <a:rPr lang="en-US" altLang="en-US" sz="2400" b="1" smtClean="0"/>
              <a:t>avoid anything that makes you seem different or unusual</a:t>
            </a:r>
          </a:p>
          <a:p>
            <a:pPr lvl="1"/>
            <a:r>
              <a:rPr lang="en-US" altLang="en-US" sz="2400" b="1" smtClean="0"/>
              <a:t>use white space and vocabulary to give a clean, open appearance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2133600" y="609600"/>
            <a:ext cx="6324600" cy="641350"/>
          </a:xfrm>
        </p:spPr>
        <p:txBody>
          <a:bodyPr/>
          <a:lstStyle/>
          <a:p>
            <a:r>
              <a:rPr lang="en-US" altLang="en-US" smtClean="0"/>
              <a:t>Resume Strategy</a:t>
            </a:r>
          </a:p>
        </p:txBody>
      </p:sp>
      <p:sp>
        <p:nvSpPr>
          <p:cNvPr id="12291" name="Rectangle 3"/>
          <p:cNvSpPr>
            <a:spLocks noGrp="1" noChangeArrowheads="1"/>
          </p:cNvSpPr>
          <p:nvPr>
            <p:ph type="body" idx="1"/>
          </p:nvPr>
        </p:nvSpPr>
        <p:spPr>
          <a:xfrm>
            <a:off x="685800" y="1600200"/>
            <a:ext cx="7772400" cy="4470400"/>
          </a:xfrm>
        </p:spPr>
        <p:txBody>
          <a:bodyPr/>
          <a:lstStyle/>
          <a:p>
            <a:pPr>
              <a:lnSpc>
                <a:spcPct val="90000"/>
              </a:lnSpc>
              <a:buFontTx/>
              <a:buNone/>
            </a:pPr>
            <a:r>
              <a:rPr lang="en-US" altLang="en-US" smtClean="0"/>
              <a:t>	Base Resume on Value Proposition and Career Objective:</a:t>
            </a:r>
          </a:p>
          <a:p>
            <a:pPr lvl="1">
              <a:lnSpc>
                <a:spcPct val="90000"/>
              </a:lnSpc>
            </a:pPr>
            <a:r>
              <a:rPr lang="en-US" altLang="en-US" smtClean="0"/>
              <a:t>Your skill base—the type of work you do or services that you offer</a:t>
            </a:r>
          </a:p>
          <a:p>
            <a:pPr lvl="1">
              <a:lnSpc>
                <a:spcPct val="90000"/>
              </a:lnSpc>
            </a:pPr>
            <a:r>
              <a:rPr lang="en-US" altLang="en-US" smtClean="0"/>
              <a:t>Your industry experience and knowledge base </a:t>
            </a:r>
          </a:p>
          <a:p>
            <a:pPr lvl="1">
              <a:lnSpc>
                <a:spcPct val="90000"/>
              </a:lnSpc>
            </a:pPr>
            <a:r>
              <a:rPr lang="en-US" altLang="en-US" smtClean="0"/>
              <a:t>Your focus and the value you add for your customers/employer </a:t>
            </a:r>
          </a:p>
          <a:p>
            <a:pPr lvl="1">
              <a:lnSpc>
                <a:spcPct val="90000"/>
              </a:lnSpc>
            </a:pPr>
            <a:r>
              <a:rPr lang="en-US" altLang="en-US" smtClean="0"/>
              <a:t>The hook that demonstrates your belief in your ability to achieve results</a:t>
            </a:r>
          </a:p>
          <a:p>
            <a:pPr lvl="1">
              <a:lnSpc>
                <a:spcPct val="90000"/>
              </a:lnSpc>
            </a:pPr>
            <a:r>
              <a:rPr lang="en-US" altLang="en-US" smtClean="0"/>
              <a:t>Use your work history/portfolio for examples</a:t>
            </a:r>
            <a:r>
              <a:rPr lang="en-US" altLang="en-US" smtClean="0">
                <a:solidFill>
                  <a:srgbClr val="000000"/>
                </a:solidFill>
              </a:rPr>
              <a:t> </a:t>
            </a:r>
            <a:endParaRPr lang="en-US" altLang="en-US"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2133600" y="609600"/>
            <a:ext cx="6324600" cy="641350"/>
          </a:xfrm>
        </p:spPr>
        <p:txBody>
          <a:bodyPr/>
          <a:lstStyle/>
          <a:p>
            <a:r>
              <a:rPr lang="en-US" altLang="en-US" smtClean="0"/>
              <a:t>Resume Strategy</a:t>
            </a:r>
          </a:p>
        </p:txBody>
      </p:sp>
      <p:sp>
        <p:nvSpPr>
          <p:cNvPr id="13315" name="Rectangle 3"/>
          <p:cNvSpPr>
            <a:spLocks noGrp="1" noChangeArrowheads="1"/>
          </p:cNvSpPr>
          <p:nvPr>
            <p:ph type="body" idx="1"/>
          </p:nvPr>
        </p:nvSpPr>
        <p:spPr>
          <a:xfrm>
            <a:off x="685800" y="2006600"/>
            <a:ext cx="7772400" cy="3403600"/>
          </a:xfrm>
        </p:spPr>
        <p:txBody>
          <a:bodyPr/>
          <a:lstStyle/>
          <a:p>
            <a:r>
              <a:rPr lang="en-US" altLang="en-US" smtClean="0"/>
              <a:t>Tailor your resume for each employer</a:t>
            </a:r>
          </a:p>
          <a:p>
            <a:r>
              <a:rPr lang="en-US" altLang="en-US" smtClean="0"/>
              <a:t>Technology-illiterate recruiters may be  screening you!</a:t>
            </a:r>
          </a:p>
          <a:p>
            <a:r>
              <a:rPr lang="en-US" altLang="en-US" smtClean="0"/>
              <a:t>The chronological format</a:t>
            </a:r>
          </a:p>
          <a:p>
            <a:r>
              <a:rPr lang="en-US" altLang="en-US" smtClean="0"/>
              <a:t>The functional format</a:t>
            </a:r>
          </a:p>
          <a:p>
            <a:r>
              <a:rPr lang="en-US" altLang="en-US" smtClean="0"/>
              <a:t>Other formats?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2133600" y="636588"/>
            <a:ext cx="6326188" cy="614362"/>
          </a:xfrm>
        </p:spPr>
        <p:txBody>
          <a:bodyPr lIns="90000" tIns="46800" rIns="90000" bIns="46800"/>
          <a:lstStyle/>
          <a:p>
            <a:pPr defTabSz="457200">
              <a:lnSpc>
                <a:spcPct val="9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t>Resume Strategy</a:t>
            </a:r>
          </a:p>
        </p:txBody>
      </p:sp>
      <p:sp>
        <p:nvSpPr>
          <p:cNvPr id="14339" name="Rectangle 3"/>
          <p:cNvSpPr>
            <a:spLocks noGrp="1" noChangeArrowheads="1"/>
          </p:cNvSpPr>
          <p:nvPr>
            <p:ph type="body" idx="1"/>
          </p:nvPr>
        </p:nvSpPr>
        <p:spPr>
          <a:xfrm>
            <a:off x="685800" y="1981200"/>
            <a:ext cx="7772400" cy="4059238"/>
          </a:xfrm>
        </p:spPr>
        <p:txBody>
          <a:bodyPr lIns="90000" tIns="46800" rIns="90000" bIns="46800"/>
          <a:lstStyle/>
          <a:p>
            <a:pPr marL="341313" indent="-341313" defTabSz="457200">
              <a:lnSpc>
                <a:spcPct val="95000"/>
              </a:lnSpc>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mtClean="0"/>
              <a:t>Recasting Your Accomplishments</a:t>
            </a:r>
          </a:p>
          <a:p>
            <a:pPr marL="341313" indent="-341313" defTabSz="457200">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800" smtClean="0"/>
              <a:t>Useful (Necessary?) in Career Transitions</a:t>
            </a:r>
          </a:p>
          <a:p>
            <a:pPr marL="341313" indent="-341313" defTabSz="457200">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800" smtClean="0"/>
              <a:t>When Job Requirements </a:t>
            </a:r>
            <a:r>
              <a:rPr lang="en-GB" altLang="en-US" sz="2800" smtClean="0">
                <a:cs typeface="Arial" panose="020B0604020202020204" pitchFamily="34" charset="0"/>
              </a:rPr>
              <a:t> ≠ Your Projects</a:t>
            </a:r>
          </a:p>
          <a:p>
            <a:pPr marL="341313" indent="-341313" defTabSz="457200">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800" smtClean="0"/>
              <a:t>Understand what’s important to hiring managers </a:t>
            </a:r>
          </a:p>
          <a:p>
            <a:pPr marL="341313" indent="-341313" defTabSz="457200">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800" smtClean="0"/>
              <a:t>Recast your </a:t>
            </a:r>
            <a:r>
              <a:rPr lang="en-GB" altLang="en-US" sz="2800" smtClean="0">
                <a:solidFill>
                  <a:srgbClr val="CC0000"/>
                </a:solidFill>
              </a:rPr>
              <a:t>knowledge, skills, abilities, accomplishments</a:t>
            </a:r>
            <a:r>
              <a:rPr lang="en-GB" altLang="en-US" sz="2800" smtClean="0"/>
              <a:t>, and education to this</a:t>
            </a:r>
          </a:p>
          <a:p>
            <a:pPr marL="341313" indent="-341313" defTabSz="457200">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800" smtClean="0"/>
              <a:t>Highlight Value Added</a:t>
            </a:r>
          </a:p>
          <a:p>
            <a:pPr marL="341313" indent="-341313" defTabSz="457200">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800" smtClean="0"/>
              <a:t>Turn </a:t>
            </a:r>
            <a:r>
              <a:rPr lang="en-GB" altLang="en-US" sz="2800" i="1" smtClean="0"/>
              <a:t>Baggage</a:t>
            </a:r>
            <a:r>
              <a:rPr lang="en-GB" altLang="en-US" sz="2800" smtClean="0"/>
              <a:t> into an </a:t>
            </a:r>
            <a:r>
              <a:rPr lang="en-GB" altLang="en-US" sz="2800" i="1" smtClean="0"/>
              <a:t>Asset</a:t>
            </a:r>
          </a:p>
        </p:txBody>
      </p:sp>
    </p:spTree>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2133600" y="609600"/>
            <a:ext cx="6324600" cy="641350"/>
          </a:xfrm>
        </p:spPr>
        <p:txBody>
          <a:bodyPr/>
          <a:lstStyle/>
          <a:p>
            <a:pPr defTabSz="457200"/>
            <a:r>
              <a:rPr lang="en-GB" altLang="en-US" smtClean="0"/>
              <a:t>Resume Strategy</a:t>
            </a:r>
            <a:endParaRPr lang="en-US" altLang="en-US" smtClean="0"/>
          </a:p>
        </p:txBody>
      </p:sp>
      <p:sp>
        <p:nvSpPr>
          <p:cNvPr id="15363" name="Rectangle 3"/>
          <p:cNvSpPr>
            <a:spLocks noGrp="1" noChangeArrowheads="1"/>
          </p:cNvSpPr>
          <p:nvPr>
            <p:ph type="body" idx="1"/>
          </p:nvPr>
        </p:nvSpPr>
        <p:spPr>
          <a:xfrm>
            <a:off x="685800" y="2057400"/>
            <a:ext cx="7770813" cy="3300413"/>
          </a:xfrm>
        </p:spPr>
        <p:txBody>
          <a:bodyPr/>
          <a:lstStyle/>
          <a:p>
            <a:pPr marL="341313" indent="-341313" defTabSz="457200">
              <a:lnSpc>
                <a:spcPct val="80000"/>
              </a:lnSpc>
              <a:buFontTx/>
              <a:buNone/>
            </a:pPr>
            <a:r>
              <a:rPr lang="en-GB" altLang="en-US" smtClean="0"/>
              <a:t>Recasting Your Accomplishments (2)</a:t>
            </a:r>
            <a:endParaRPr lang="en-US" altLang="en-US" smtClean="0"/>
          </a:p>
          <a:p>
            <a:pPr marL="341313" indent="-341313" defTabSz="457200">
              <a:lnSpc>
                <a:spcPct val="80000"/>
              </a:lnSpc>
            </a:pPr>
            <a:r>
              <a:rPr lang="en-US" altLang="en-US" sz="2800" smtClean="0"/>
              <a:t>Having no experience in your target field does not mean you do not have many of necessary skills</a:t>
            </a:r>
          </a:p>
          <a:p>
            <a:pPr marL="341313" indent="-341313" defTabSz="457200">
              <a:lnSpc>
                <a:spcPct val="80000"/>
              </a:lnSpc>
            </a:pPr>
            <a:r>
              <a:rPr lang="en-US" altLang="en-US" sz="2800" smtClean="0"/>
              <a:t>Know your transferable skills </a:t>
            </a:r>
          </a:p>
          <a:p>
            <a:pPr marL="341313" indent="-341313" defTabSz="457200">
              <a:lnSpc>
                <a:spcPct val="80000"/>
              </a:lnSpc>
            </a:pPr>
            <a:r>
              <a:rPr lang="en-US" altLang="en-US" sz="2800" smtClean="0"/>
              <a:t>Know skills the employer is seeking </a:t>
            </a:r>
          </a:p>
          <a:p>
            <a:pPr marL="341313" indent="-341313" defTabSz="457200">
              <a:lnSpc>
                <a:spcPct val="80000"/>
              </a:lnSpc>
            </a:pPr>
            <a:r>
              <a:rPr lang="en-US" altLang="en-US" sz="2800" smtClean="0"/>
              <a:t>Highlight in your cover letter, resume, etc</a:t>
            </a:r>
          </a:p>
          <a:p>
            <a:pPr marL="341313" indent="-341313" defTabSz="457200">
              <a:lnSpc>
                <a:spcPct val="80000"/>
              </a:lnSpc>
            </a:pPr>
            <a:r>
              <a:rPr lang="en-US" altLang="en-US" sz="2800" smtClean="0"/>
              <a:t>Be sure to present yourself in a way that will prove to the company that you are qualified.</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2133600" y="647700"/>
            <a:ext cx="6326188" cy="614363"/>
          </a:xfrm>
        </p:spPr>
        <p:txBody>
          <a:bodyPr lIns="90000" tIns="46800" rIns="90000" bIns="46800"/>
          <a:lstStyle/>
          <a:p>
            <a:pPr defTabSz="457200">
              <a:lnSpc>
                <a:spcPct val="9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t>Resume Strategy</a:t>
            </a:r>
          </a:p>
        </p:txBody>
      </p:sp>
      <p:sp>
        <p:nvSpPr>
          <p:cNvPr id="16387" name="Rectangle 3"/>
          <p:cNvSpPr>
            <a:spLocks noGrp="1" noChangeArrowheads="1"/>
          </p:cNvSpPr>
          <p:nvPr>
            <p:ph type="body" idx="1"/>
          </p:nvPr>
        </p:nvSpPr>
        <p:spPr>
          <a:xfrm>
            <a:off x="762000" y="1981200"/>
            <a:ext cx="7924800" cy="4210050"/>
          </a:xfrm>
        </p:spPr>
        <p:txBody>
          <a:bodyPr lIns="90000" tIns="46800" rIns="90000" bIns="46800"/>
          <a:lstStyle/>
          <a:p>
            <a:pPr marL="341313" indent="-341313" defTabSz="457200">
              <a:lnSpc>
                <a:spcPct val="95000"/>
              </a:lnSpc>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mtClean="0"/>
              <a:t>Skills (and Values) Analysis - Matrix</a:t>
            </a:r>
          </a:p>
          <a:p>
            <a:pPr marL="341313" indent="-341313" defTabSz="457200">
              <a:lnSpc>
                <a:spcPct val="95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800" smtClean="0"/>
              <a:t>Find/make list of skills for job type of interest</a:t>
            </a:r>
          </a:p>
          <a:p>
            <a:pPr marL="741363" lvl="1" indent="-284163" defTabSz="457200">
              <a:lnSpc>
                <a:spcPct val="95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400" smtClean="0"/>
              <a:t>both technical and non-technical</a:t>
            </a:r>
          </a:p>
          <a:p>
            <a:pPr marL="341313" indent="-341313" defTabSz="457200">
              <a:lnSpc>
                <a:spcPct val="95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800" smtClean="0"/>
              <a:t>Rank by your motivation to use (1-3, or 1-5)</a:t>
            </a:r>
          </a:p>
          <a:p>
            <a:pPr marL="341313" indent="-341313" defTabSz="457200">
              <a:lnSpc>
                <a:spcPct val="95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800" smtClean="0"/>
              <a:t>Then for each, rank your proficiency (1-3)</a:t>
            </a:r>
          </a:p>
          <a:p>
            <a:pPr marL="341313" indent="-341313" defTabSz="457200">
              <a:lnSpc>
                <a:spcPct val="95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800" smtClean="0"/>
              <a:t>Will reveal gaps and if job matches your motivation(s)</a:t>
            </a:r>
          </a:p>
          <a:p>
            <a:pPr marL="341313" indent="-341313" defTabSz="457200">
              <a:lnSpc>
                <a:spcPct val="95000"/>
              </a:lnSpc>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en-US" sz="2400" smtClean="0"/>
          </a:p>
          <a:p>
            <a:pPr marL="341313" indent="-341313" defTabSz="457200">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400" smtClean="0"/>
              <a:t>See http://www.resumeresults.net/jobsearch/motivated-skills/</a:t>
            </a:r>
          </a:p>
        </p:txBody>
      </p:sp>
    </p:spTree>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2133600" y="646113"/>
            <a:ext cx="6326188" cy="614362"/>
          </a:xfrm>
        </p:spPr>
        <p:txBody>
          <a:bodyPr lIns="90000" tIns="46800" rIns="90000" bIns="46800"/>
          <a:lstStyle/>
          <a:p>
            <a:pPr defTabSz="457200">
              <a:lnSpc>
                <a:spcPct val="9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t>Resume Strategy</a:t>
            </a:r>
          </a:p>
        </p:txBody>
      </p:sp>
      <p:sp>
        <p:nvSpPr>
          <p:cNvPr id="17411" name="Rectangle 3"/>
          <p:cNvSpPr>
            <a:spLocks noGrp="1" noChangeArrowheads="1"/>
          </p:cNvSpPr>
          <p:nvPr>
            <p:ph type="body" idx="1"/>
          </p:nvPr>
        </p:nvSpPr>
        <p:spPr>
          <a:xfrm>
            <a:off x="685800" y="1447800"/>
            <a:ext cx="7772400" cy="4430713"/>
          </a:xfrm>
        </p:spPr>
        <p:txBody>
          <a:bodyPr lIns="90000" tIns="46800" rIns="90000" bIns="46800"/>
          <a:lstStyle/>
          <a:p>
            <a:pPr marL="341313" indent="-341313" defTabSz="457200">
              <a:lnSpc>
                <a:spcPct val="95000"/>
              </a:lnSpc>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mtClean="0"/>
              <a:t>EXERCISE</a:t>
            </a:r>
          </a:p>
          <a:p>
            <a:pPr marL="341313" indent="-341313" defTabSz="457200">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mtClean="0"/>
              <a:t>List your Value Proposition</a:t>
            </a:r>
          </a:p>
          <a:p>
            <a:pPr marL="341313" indent="-341313" defTabSz="457200">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mtClean="0"/>
              <a:t>Recasting Your Accomplishments</a:t>
            </a:r>
          </a:p>
          <a:p>
            <a:pPr marL="741363" lvl="1" indent="-284163" defTabSz="457200">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mtClean="0"/>
              <a:t>List 3-5 significant work experiences</a:t>
            </a:r>
          </a:p>
          <a:p>
            <a:pPr marL="741363" lvl="1" indent="-284163" defTabSz="457200">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mtClean="0"/>
              <a:t>List the key knowledge, skills, talents, etc</a:t>
            </a:r>
          </a:p>
          <a:p>
            <a:pPr marL="741363" lvl="1" indent="-284163" defTabSz="457200">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mtClean="0"/>
              <a:t>Are there any common themes?</a:t>
            </a:r>
          </a:p>
          <a:p>
            <a:pPr marL="341313" indent="-341313" defTabSz="457200">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mtClean="0"/>
              <a:t>List what you think employers want</a:t>
            </a:r>
          </a:p>
          <a:p>
            <a:pPr marL="341313" indent="-341313" defTabSz="457200">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mtClean="0"/>
              <a:t>List 3-5 “Value Added” statements</a:t>
            </a:r>
          </a:p>
        </p:txBody>
      </p:sp>
    </p:spTree>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2133600" y="457200"/>
            <a:ext cx="6324600" cy="579438"/>
          </a:xfrm>
        </p:spPr>
        <p:txBody>
          <a:bodyPr/>
          <a:lstStyle/>
          <a:p>
            <a:pPr defTabSz="457200"/>
            <a:r>
              <a:rPr lang="en-GB" altLang="en-US" sz="3200" smtClean="0"/>
              <a:t>Recasting Your Accomplishments</a:t>
            </a:r>
            <a:endParaRPr lang="en-US" altLang="en-US" sz="3200" smtClean="0"/>
          </a:p>
        </p:txBody>
      </p:sp>
      <p:graphicFrame>
        <p:nvGraphicFramePr>
          <p:cNvPr id="146435" name="Group 3"/>
          <p:cNvGraphicFramePr>
            <a:graphicFrameLocks noGrp="1"/>
          </p:cNvGraphicFramePr>
          <p:nvPr>
            <p:ph idx="1"/>
          </p:nvPr>
        </p:nvGraphicFramePr>
        <p:xfrm>
          <a:off x="609600" y="1447800"/>
          <a:ext cx="8001000" cy="3811587"/>
        </p:xfrm>
        <a:graphic>
          <a:graphicData uri="http://schemas.openxmlformats.org/drawingml/2006/table">
            <a:tbl>
              <a:tblPr/>
              <a:tblGrid>
                <a:gridCol w="2509838"/>
                <a:gridCol w="2903537"/>
                <a:gridCol w="627063"/>
                <a:gridCol w="588962"/>
                <a:gridCol w="746125"/>
                <a:gridCol w="625475"/>
              </a:tblGrid>
              <a:tr h="396306">
                <a:tc>
                  <a:txBody>
                    <a:bodyPr/>
                    <a:lstStyle/>
                    <a:p>
                      <a:pPr marL="0" marR="0" lvl="0" indent="0" algn="l" defTabSz="4572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smtClean="0">
                        <a:ln>
                          <a:noFill/>
                        </a:ln>
                        <a:solidFill>
                          <a:srgbClr val="0000FF"/>
                        </a:solidFill>
                        <a:effectLst/>
                        <a:latin typeface="Times New Roman" pitchFamily="18" charset="0"/>
                      </a:endParaRP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smtClean="0">
                        <a:ln>
                          <a:noFill/>
                        </a:ln>
                        <a:solidFill>
                          <a:srgbClr val="0000FF"/>
                        </a:solidFill>
                        <a:effectLst/>
                        <a:latin typeface="Times New Roman" pitchFamily="18" charset="0"/>
                      </a:endParaRP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4572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0000FF"/>
                          </a:solidFill>
                          <a:effectLst/>
                          <a:latin typeface="Times New Roman" pitchFamily="18" charset="0"/>
                        </a:rPr>
                        <a:t>Tactical</a:t>
                      </a: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4572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0000FF"/>
                          </a:solidFill>
                          <a:effectLst/>
                          <a:latin typeface="Times New Roman" pitchFamily="18" charset="0"/>
                        </a:rPr>
                        <a:t>Like doing</a:t>
                      </a: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r h="473154">
                <a:tc>
                  <a:txBody>
                    <a:bodyPr/>
                    <a:lstStyle/>
                    <a:p>
                      <a:pPr marL="0" marR="0" lvl="0" indent="0" algn="ctr" defTabSz="4572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0000FF"/>
                          </a:solidFill>
                          <a:effectLst/>
                          <a:latin typeface="Times New Roman" pitchFamily="18" charset="0"/>
                        </a:rPr>
                        <a:t>Experience</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0000FF"/>
                          </a:solidFill>
                          <a:effectLst/>
                          <a:latin typeface="Times New Roman" pitchFamily="18" charset="0"/>
                        </a:rPr>
                        <a:t>Knowledge/skills /talents</a:t>
                      </a: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0000FF"/>
                          </a:solidFill>
                          <a:effectLst/>
                          <a:latin typeface="Times New Roman" pitchFamily="18" charset="0"/>
                        </a:rPr>
                        <a:t>yes</a:t>
                      </a: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0000FF"/>
                          </a:solidFill>
                          <a:effectLst/>
                          <a:latin typeface="Times New Roman" pitchFamily="18" charset="0"/>
                        </a:rPr>
                        <a:t>no</a:t>
                      </a: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0000FF"/>
                          </a:solidFill>
                          <a:effectLst/>
                          <a:latin typeface="Times New Roman" pitchFamily="18" charset="0"/>
                        </a:rPr>
                        <a:t>yes</a:t>
                      </a: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0000FF"/>
                          </a:solidFill>
                          <a:effectLst/>
                          <a:latin typeface="Times New Roman" pitchFamily="18" charset="0"/>
                        </a:rPr>
                        <a:t>no</a:t>
                      </a: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5135">
                <a:tc>
                  <a:txBody>
                    <a:bodyPr/>
                    <a:lstStyle/>
                    <a:p>
                      <a:pPr marL="0" marR="0" lvl="0" indent="0" algn="l" defTabSz="4572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0000FF"/>
                          </a:solidFill>
                          <a:effectLst/>
                          <a:latin typeface="Times New Roman" pitchFamily="18" charset="0"/>
                        </a:rPr>
                        <a:t>Managed successful project</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0000FF"/>
                          </a:solidFill>
                          <a:effectLst/>
                          <a:latin typeface="Times New Roman" pitchFamily="18" charset="0"/>
                        </a:rPr>
                        <a:t>Planning, directing, leading, etc </a:t>
                      </a: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0000FF"/>
                          </a:solidFill>
                          <a:effectLst/>
                          <a:latin typeface="Times New Roman" pitchFamily="18" charset="0"/>
                        </a:rPr>
                        <a:t>x</a:t>
                      </a: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smtClean="0">
                        <a:ln>
                          <a:noFill/>
                        </a:ln>
                        <a:solidFill>
                          <a:srgbClr val="0000FF"/>
                        </a:solidFill>
                        <a:effectLst/>
                        <a:latin typeface="Times New Roman" pitchFamily="18" charset="0"/>
                      </a:endParaRP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0000FF"/>
                          </a:solidFill>
                          <a:effectLst/>
                          <a:latin typeface="Times New Roman" pitchFamily="18" charset="0"/>
                        </a:rPr>
                        <a:t>y</a:t>
                      </a: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smtClean="0">
                        <a:ln>
                          <a:noFill/>
                        </a:ln>
                        <a:solidFill>
                          <a:srgbClr val="0000FF"/>
                        </a:solidFill>
                        <a:effectLst/>
                        <a:latin typeface="Times New Roman" pitchFamily="18" charset="0"/>
                      </a:endParaRP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9978">
                <a:tc>
                  <a:txBody>
                    <a:bodyPr/>
                    <a:lstStyle/>
                    <a:p>
                      <a:pPr marL="0" marR="0" lvl="0" indent="0" algn="l" defTabSz="4572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0000FF"/>
                          </a:solidFill>
                          <a:effectLst/>
                          <a:latin typeface="Times New Roman" pitchFamily="18" charset="0"/>
                        </a:rPr>
                        <a:t>Gave customer demos</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0000FF"/>
                          </a:solidFill>
                          <a:effectLst/>
                          <a:latin typeface="Times New Roman" pitchFamily="18" charset="0"/>
                        </a:rPr>
                        <a:t>Speaking, selling</a:t>
                      </a: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0000FF"/>
                          </a:solidFill>
                          <a:effectLst/>
                          <a:latin typeface="Times New Roman" pitchFamily="18" charset="0"/>
                        </a:rPr>
                        <a:t>x</a:t>
                      </a: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smtClean="0">
                        <a:ln>
                          <a:noFill/>
                        </a:ln>
                        <a:solidFill>
                          <a:srgbClr val="0000FF"/>
                        </a:solidFill>
                        <a:effectLst/>
                        <a:latin typeface="Times New Roman" pitchFamily="18" charset="0"/>
                      </a:endParaRP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smtClean="0">
                        <a:ln>
                          <a:noFill/>
                        </a:ln>
                        <a:solidFill>
                          <a:srgbClr val="0000FF"/>
                        </a:solidFill>
                        <a:effectLst/>
                        <a:latin typeface="Times New Roman" pitchFamily="18" charset="0"/>
                      </a:endParaRP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0000FF"/>
                          </a:solidFill>
                          <a:effectLst/>
                          <a:latin typeface="Times New Roman" pitchFamily="18" charset="0"/>
                        </a:rPr>
                        <a:t>x</a:t>
                      </a: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3824">
                <a:tc>
                  <a:txBody>
                    <a:bodyPr/>
                    <a:lstStyle/>
                    <a:p>
                      <a:pPr marL="0" marR="0" lvl="0" indent="0" algn="l" defTabSz="4572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smtClean="0">
                        <a:ln>
                          <a:noFill/>
                        </a:ln>
                        <a:solidFill>
                          <a:srgbClr val="0000FF"/>
                        </a:solidFill>
                        <a:effectLst/>
                        <a:latin typeface="Times New Roman" pitchFamily="18" charset="0"/>
                      </a:endParaRP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smtClean="0">
                        <a:ln>
                          <a:noFill/>
                        </a:ln>
                        <a:solidFill>
                          <a:srgbClr val="0000FF"/>
                        </a:solidFill>
                        <a:effectLst/>
                        <a:latin typeface="Times New Roman" pitchFamily="18" charset="0"/>
                      </a:endParaRP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smtClean="0">
                        <a:ln>
                          <a:noFill/>
                        </a:ln>
                        <a:solidFill>
                          <a:srgbClr val="0000FF"/>
                        </a:solidFill>
                        <a:effectLst/>
                        <a:latin typeface="Times New Roman" pitchFamily="18" charset="0"/>
                      </a:endParaRP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smtClean="0">
                        <a:ln>
                          <a:noFill/>
                        </a:ln>
                        <a:solidFill>
                          <a:srgbClr val="0000FF"/>
                        </a:solidFill>
                        <a:effectLst/>
                        <a:latin typeface="Times New Roman" pitchFamily="18" charset="0"/>
                      </a:endParaRP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smtClean="0">
                        <a:ln>
                          <a:noFill/>
                        </a:ln>
                        <a:solidFill>
                          <a:srgbClr val="0000FF"/>
                        </a:solidFill>
                        <a:effectLst/>
                        <a:latin typeface="Times New Roman" pitchFamily="18" charset="0"/>
                      </a:endParaRP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smtClean="0">
                        <a:ln>
                          <a:noFill/>
                        </a:ln>
                        <a:solidFill>
                          <a:srgbClr val="0000FF"/>
                        </a:solidFill>
                        <a:effectLst/>
                        <a:latin typeface="Times New Roman" pitchFamily="18" charset="0"/>
                      </a:endParaRP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6191">
                <a:tc>
                  <a:txBody>
                    <a:bodyPr/>
                    <a:lstStyle/>
                    <a:p>
                      <a:pPr marL="0" marR="0" lvl="0" indent="0" algn="l" defTabSz="4572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smtClean="0">
                        <a:ln>
                          <a:noFill/>
                        </a:ln>
                        <a:solidFill>
                          <a:srgbClr val="0000FF"/>
                        </a:solidFill>
                        <a:effectLst/>
                        <a:latin typeface="Times New Roman" pitchFamily="18" charset="0"/>
                      </a:endParaRP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smtClean="0">
                        <a:ln>
                          <a:noFill/>
                        </a:ln>
                        <a:solidFill>
                          <a:srgbClr val="0000FF"/>
                        </a:solidFill>
                        <a:effectLst/>
                        <a:latin typeface="Times New Roman" pitchFamily="18" charset="0"/>
                      </a:endParaRP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smtClean="0">
                        <a:ln>
                          <a:noFill/>
                        </a:ln>
                        <a:solidFill>
                          <a:srgbClr val="0000FF"/>
                        </a:solidFill>
                        <a:effectLst/>
                        <a:latin typeface="Times New Roman" pitchFamily="18" charset="0"/>
                      </a:endParaRP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smtClean="0">
                        <a:ln>
                          <a:noFill/>
                        </a:ln>
                        <a:solidFill>
                          <a:srgbClr val="0000FF"/>
                        </a:solidFill>
                        <a:effectLst/>
                        <a:latin typeface="Times New Roman" pitchFamily="18" charset="0"/>
                      </a:endParaRP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smtClean="0">
                        <a:ln>
                          <a:noFill/>
                        </a:ln>
                        <a:solidFill>
                          <a:srgbClr val="0000FF"/>
                        </a:solidFill>
                        <a:effectLst/>
                        <a:latin typeface="Times New Roman" pitchFamily="18" charset="0"/>
                      </a:endParaRP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smtClean="0">
                        <a:ln>
                          <a:noFill/>
                        </a:ln>
                        <a:solidFill>
                          <a:srgbClr val="0000FF"/>
                        </a:solidFill>
                        <a:effectLst/>
                        <a:latin typeface="Times New Roman" pitchFamily="18" charset="0"/>
                      </a:endParaRP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6999">
                <a:tc>
                  <a:txBody>
                    <a:bodyPr/>
                    <a:lstStyle/>
                    <a:p>
                      <a:pPr marL="0" marR="0" lvl="0" indent="0" algn="l" defTabSz="4572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smtClean="0">
                        <a:ln>
                          <a:noFill/>
                        </a:ln>
                        <a:solidFill>
                          <a:srgbClr val="0000FF"/>
                        </a:solidFill>
                        <a:effectLst/>
                        <a:latin typeface="Times New Roman" pitchFamily="18" charset="0"/>
                      </a:endParaRP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smtClean="0">
                        <a:ln>
                          <a:noFill/>
                        </a:ln>
                        <a:solidFill>
                          <a:srgbClr val="0000FF"/>
                        </a:solidFill>
                        <a:effectLst/>
                        <a:latin typeface="Times New Roman" pitchFamily="18" charset="0"/>
                      </a:endParaRP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smtClean="0">
                        <a:ln>
                          <a:noFill/>
                        </a:ln>
                        <a:solidFill>
                          <a:srgbClr val="0000FF"/>
                        </a:solidFill>
                        <a:effectLst/>
                        <a:latin typeface="Times New Roman" pitchFamily="18" charset="0"/>
                      </a:endParaRP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smtClean="0">
                        <a:ln>
                          <a:noFill/>
                        </a:ln>
                        <a:solidFill>
                          <a:srgbClr val="0000FF"/>
                        </a:solidFill>
                        <a:effectLst/>
                        <a:latin typeface="Times New Roman" pitchFamily="18" charset="0"/>
                      </a:endParaRP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smtClean="0">
                        <a:ln>
                          <a:noFill/>
                        </a:ln>
                        <a:solidFill>
                          <a:srgbClr val="0000FF"/>
                        </a:solidFill>
                        <a:effectLst/>
                        <a:latin typeface="Times New Roman" pitchFamily="18" charset="0"/>
                      </a:endParaRP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smtClean="0">
                        <a:ln>
                          <a:noFill/>
                        </a:ln>
                        <a:solidFill>
                          <a:srgbClr val="0000FF"/>
                        </a:solidFill>
                        <a:effectLst/>
                        <a:latin typeface="Times New Roman" pitchFamily="18" charset="0"/>
                      </a:endParaRP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title"/>
          </p:nvPr>
        </p:nvSpPr>
        <p:spPr/>
        <p:txBody>
          <a:bodyPr/>
          <a:lstStyle/>
          <a:p>
            <a:r>
              <a:rPr lang="en-US" altLang="en-US" smtClean="0"/>
              <a:t>Chronological Resume</a:t>
            </a:r>
          </a:p>
        </p:txBody>
      </p:sp>
      <p:sp>
        <p:nvSpPr>
          <p:cNvPr id="19459" name="Rectangle 7"/>
          <p:cNvSpPr>
            <a:spLocks noGrp="1" noChangeArrowheads="1"/>
          </p:cNvSpPr>
          <p:nvPr>
            <p:ph type="body" idx="1"/>
          </p:nvPr>
        </p:nvSpPr>
        <p:spPr>
          <a:xfrm>
            <a:off x="685800" y="2006600"/>
            <a:ext cx="7772400" cy="2332038"/>
          </a:xfrm>
          <a:noFill/>
        </p:spPr>
        <p:txBody>
          <a:bodyPr/>
          <a:lstStyle/>
          <a:p>
            <a:r>
              <a:rPr lang="en-US" altLang="en-US" smtClean="0"/>
              <a:t>Objective</a:t>
            </a:r>
          </a:p>
          <a:p>
            <a:r>
              <a:rPr lang="en-US" altLang="en-US" smtClean="0"/>
              <a:t>Qualifications or career summary</a:t>
            </a:r>
          </a:p>
          <a:p>
            <a:r>
              <a:rPr lang="en-US" altLang="en-US" smtClean="0"/>
              <a:t>Education</a:t>
            </a:r>
          </a:p>
          <a:p>
            <a:r>
              <a:rPr lang="en-US" altLang="en-US" smtClean="0"/>
              <a:t>Work experience</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4"/>
          <p:cNvSpPr>
            <a:spLocks noGrp="1" noChangeArrowheads="1"/>
          </p:cNvSpPr>
          <p:nvPr>
            <p:ph type="title"/>
          </p:nvPr>
        </p:nvSpPr>
        <p:spPr/>
        <p:txBody>
          <a:bodyPr/>
          <a:lstStyle/>
          <a:p>
            <a:r>
              <a:rPr lang="en-US" altLang="en-US" smtClean="0"/>
              <a:t>Chronological Resume</a:t>
            </a:r>
          </a:p>
        </p:txBody>
      </p:sp>
      <p:sp>
        <p:nvSpPr>
          <p:cNvPr id="20483" name="Rectangle 5"/>
          <p:cNvSpPr>
            <a:spLocks noGrp="1" noChangeArrowheads="1"/>
          </p:cNvSpPr>
          <p:nvPr>
            <p:ph type="body" idx="1"/>
          </p:nvPr>
        </p:nvSpPr>
        <p:spPr/>
        <p:txBody>
          <a:bodyPr/>
          <a:lstStyle/>
          <a:p>
            <a:r>
              <a:rPr lang="en-US" altLang="en-US" smtClean="0"/>
              <a:t>Work Experience</a:t>
            </a:r>
          </a:p>
          <a:p>
            <a:pPr lvl="1"/>
            <a:r>
              <a:rPr lang="en-US" altLang="en-US" smtClean="0"/>
              <a:t>This is the main part of a chronological resume</a:t>
            </a:r>
          </a:p>
          <a:p>
            <a:pPr lvl="1"/>
            <a:r>
              <a:rPr lang="en-US" altLang="en-US" smtClean="0"/>
              <a:t>List each item in reverse chronological order</a:t>
            </a:r>
          </a:p>
          <a:p>
            <a:pPr lvl="1"/>
            <a:r>
              <a:rPr lang="en-US" altLang="en-US" smtClean="0"/>
              <a:t>Different job at the same company count as separate items</a:t>
            </a:r>
          </a:p>
          <a:p>
            <a:pPr lvl="1"/>
            <a:r>
              <a:rPr lang="en-US" altLang="en-US" smtClean="0"/>
              <a:t>Keep it short</a:t>
            </a:r>
            <a:br>
              <a:rPr lang="en-US" altLang="en-US" smtClean="0"/>
            </a:br>
            <a:endParaRPr lang="en-US" altLang="en-US" smtClean="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5"/>
          <p:cNvSpPr>
            <a:spLocks noGrp="1" noChangeArrowheads="1"/>
          </p:cNvSpPr>
          <p:nvPr>
            <p:ph type="title"/>
          </p:nvPr>
        </p:nvSpPr>
        <p:spPr/>
        <p:txBody>
          <a:bodyPr/>
          <a:lstStyle/>
          <a:p>
            <a:r>
              <a:rPr lang="en-US" altLang="en-US" smtClean="0"/>
              <a:t>Overview</a:t>
            </a:r>
          </a:p>
        </p:txBody>
      </p:sp>
      <p:sp>
        <p:nvSpPr>
          <p:cNvPr id="3075" name="Rectangle 8"/>
          <p:cNvSpPr>
            <a:spLocks noChangeArrowheads="1"/>
          </p:cNvSpPr>
          <p:nvPr/>
        </p:nvSpPr>
        <p:spPr bwMode="auto">
          <a:xfrm>
            <a:off x="685800" y="1981200"/>
            <a:ext cx="38100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sz="3200">
                <a:solidFill>
                  <a:schemeClr val="tx1"/>
                </a:solidFill>
                <a:latin typeface="Times New Roman" panose="02020603050405020304" pitchFamily="18" charset="0"/>
              </a:defRPr>
            </a:lvl1pPr>
            <a:lvl2pPr marL="742950" indent="-285750">
              <a:defRPr sz="3200">
                <a:solidFill>
                  <a:schemeClr val="tx1"/>
                </a:solidFill>
                <a:latin typeface="Times New Roman" panose="02020603050405020304" pitchFamily="18" charset="0"/>
              </a:defRPr>
            </a:lvl2pPr>
            <a:lvl3pPr marL="1143000" indent="-228600">
              <a:defRPr sz="3200">
                <a:solidFill>
                  <a:schemeClr val="tx1"/>
                </a:solidFill>
                <a:latin typeface="Times New Roman" panose="02020603050405020304" pitchFamily="18" charset="0"/>
              </a:defRPr>
            </a:lvl3pPr>
            <a:lvl4pPr marL="1600200" indent="-228600">
              <a:defRPr sz="3200">
                <a:solidFill>
                  <a:schemeClr val="tx1"/>
                </a:solidFill>
                <a:latin typeface="Times New Roman" panose="02020603050405020304" pitchFamily="18" charset="0"/>
              </a:defRPr>
            </a:lvl4pPr>
            <a:lvl5pPr marL="2057400" indent="-22860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pPr>
              <a:spcBef>
                <a:spcPct val="20000"/>
              </a:spcBef>
              <a:buFontTx/>
              <a:buChar char="•"/>
            </a:pPr>
            <a:r>
              <a:rPr lang="en-US" altLang="en-US" sz="2800">
                <a:solidFill>
                  <a:srgbClr val="0000FF"/>
                </a:solidFill>
              </a:rPr>
              <a:t>Resumes &amp; job search</a:t>
            </a:r>
          </a:p>
          <a:p>
            <a:pPr>
              <a:spcBef>
                <a:spcPct val="20000"/>
              </a:spcBef>
              <a:buFontTx/>
              <a:buChar char="•"/>
            </a:pPr>
            <a:r>
              <a:rPr lang="en-US" altLang="en-US" sz="2800">
                <a:solidFill>
                  <a:srgbClr val="0000FF"/>
                </a:solidFill>
              </a:rPr>
              <a:t>Resume basics</a:t>
            </a:r>
          </a:p>
          <a:p>
            <a:pPr>
              <a:spcBef>
                <a:spcPct val="20000"/>
              </a:spcBef>
              <a:buFontTx/>
              <a:buChar char="•"/>
            </a:pPr>
            <a:r>
              <a:rPr lang="en-US" altLang="en-US" sz="2800">
                <a:solidFill>
                  <a:srgbClr val="0000FF"/>
                </a:solidFill>
              </a:rPr>
              <a:t>Resume strategy</a:t>
            </a:r>
          </a:p>
          <a:p>
            <a:pPr>
              <a:spcBef>
                <a:spcPct val="20000"/>
              </a:spcBef>
              <a:buFontTx/>
              <a:buChar char="•"/>
            </a:pPr>
            <a:r>
              <a:rPr lang="en-US" altLang="en-US" sz="2800">
                <a:solidFill>
                  <a:srgbClr val="0000FF"/>
                </a:solidFill>
              </a:rPr>
              <a:t>Resume guidelines &amp; structure</a:t>
            </a:r>
          </a:p>
          <a:p>
            <a:pPr>
              <a:spcBef>
                <a:spcPct val="20000"/>
              </a:spcBef>
              <a:buFontTx/>
              <a:buChar char="•"/>
            </a:pPr>
            <a:endParaRPr lang="en-US" altLang="en-US" sz="2800">
              <a:solidFill>
                <a:srgbClr val="0000FF"/>
              </a:solidFill>
            </a:endParaRPr>
          </a:p>
        </p:txBody>
      </p:sp>
      <p:sp>
        <p:nvSpPr>
          <p:cNvPr id="3076" name="Rectangle 9"/>
          <p:cNvSpPr>
            <a:spLocks noChangeArrowheads="1"/>
          </p:cNvSpPr>
          <p:nvPr/>
        </p:nvSpPr>
        <p:spPr bwMode="auto">
          <a:xfrm>
            <a:off x="4648200" y="1981200"/>
            <a:ext cx="38100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sz="3200">
                <a:solidFill>
                  <a:schemeClr val="tx1"/>
                </a:solidFill>
                <a:latin typeface="Times New Roman" panose="02020603050405020304" pitchFamily="18" charset="0"/>
              </a:defRPr>
            </a:lvl1pPr>
            <a:lvl2pPr marL="742950" indent="-285750">
              <a:defRPr sz="3200">
                <a:solidFill>
                  <a:schemeClr val="tx1"/>
                </a:solidFill>
                <a:latin typeface="Times New Roman" panose="02020603050405020304" pitchFamily="18" charset="0"/>
              </a:defRPr>
            </a:lvl2pPr>
            <a:lvl3pPr marL="1143000" indent="-228600">
              <a:defRPr sz="3200">
                <a:solidFill>
                  <a:schemeClr val="tx1"/>
                </a:solidFill>
                <a:latin typeface="Times New Roman" panose="02020603050405020304" pitchFamily="18" charset="0"/>
              </a:defRPr>
            </a:lvl3pPr>
            <a:lvl4pPr marL="1600200" indent="-228600">
              <a:defRPr sz="3200">
                <a:solidFill>
                  <a:schemeClr val="tx1"/>
                </a:solidFill>
                <a:latin typeface="Times New Roman" panose="02020603050405020304" pitchFamily="18" charset="0"/>
              </a:defRPr>
            </a:lvl4pPr>
            <a:lvl5pPr marL="2057400" indent="-22860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pPr>
              <a:spcBef>
                <a:spcPct val="20000"/>
              </a:spcBef>
              <a:buFontTx/>
              <a:buChar char="•"/>
            </a:pPr>
            <a:r>
              <a:rPr lang="en-US" altLang="en-US" sz="2800">
                <a:solidFill>
                  <a:srgbClr val="0000FF"/>
                </a:solidFill>
              </a:rPr>
              <a:t>Cover letters</a:t>
            </a:r>
          </a:p>
          <a:p>
            <a:pPr>
              <a:spcBef>
                <a:spcPct val="20000"/>
              </a:spcBef>
              <a:buFontTx/>
              <a:buChar char="•"/>
            </a:pPr>
            <a:r>
              <a:rPr lang="en-US" altLang="en-US" sz="2800">
                <a:solidFill>
                  <a:srgbClr val="0000FF"/>
                </a:solidFill>
              </a:rPr>
              <a:t>References</a:t>
            </a:r>
          </a:p>
          <a:p>
            <a:pPr>
              <a:spcBef>
                <a:spcPct val="20000"/>
              </a:spcBef>
              <a:buFontTx/>
              <a:buChar char="•"/>
            </a:pPr>
            <a:r>
              <a:rPr lang="en-US" altLang="en-US" sz="2800">
                <a:solidFill>
                  <a:srgbClr val="0000FF"/>
                </a:solidFill>
              </a:rPr>
              <a:t>Last comments</a:t>
            </a:r>
          </a:p>
          <a:p>
            <a:pPr>
              <a:spcBef>
                <a:spcPct val="20000"/>
              </a:spcBef>
              <a:buFontTx/>
              <a:buChar char="•"/>
            </a:pPr>
            <a:r>
              <a:rPr lang="en-US" altLang="en-US" sz="2800">
                <a:solidFill>
                  <a:srgbClr val="0000FF"/>
                </a:solidFill>
              </a:rPr>
              <a:t>Source materials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4"/>
          <p:cNvSpPr>
            <a:spLocks noGrp="1" noChangeArrowheads="1"/>
          </p:cNvSpPr>
          <p:nvPr>
            <p:ph type="title"/>
          </p:nvPr>
        </p:nvSpPr>
        <p:spPr>
          <a:xfrm>
            <a:off x="2133600" y="533400"/>
            <a:ext cx="6324600" cy="641350"/>
          </a:xfrm>
        </p:spPr>
        <p:txBody>
          <a:bodyPr/>
          <a:lstStyle/>
          <a:p>
            <a:r>
              <a:rPr lang="en-US" altLang="en-US" smtClean="0"/>
              <a:t>Chronological Resume</a:t>
            </a:r>
          </a:p>
        </p:txBody>
      </p:sp>
      <p:sp>
        <p:nvSpPr>
          <p:cNvPr id="21507" name="Rectangle 5"/>
          <p:cNvSpPr>
            <a:spLocks noGrp="1" noChangeArrowheads="1"/>
          </p:cNvSpPr>
          <p:nvPr>
            <p:ph type="body" idx="1"/>
          </p:nvPr>
        </p:nvSpPr>
        <p:spPr>
          <a:xfrm>
            <a:off x="685800" y="1143000"/>
            <a:ext cx="7772400" cy="5127625"/>
          </a:xfrm>
        </p:spPr>
        <p:txBody>
          <a:bodyPr/>
          <a:lstStyle/>
          <a:p>
            <a:pPr algn="ctr">
              <a:lnSpc>
                <a:spcPct val="90000"/>
              </a:lnSpc>
              <a:buFontTx/>
              <a:buNone/>
            </a:pPr>
            <a:r>
              <a:rPr lang="en-US" altLang="en-US" sz="2400" b="1" smtClean="0"/>
              <a:t>Objective</a:t>
            </a:r>
          </a:p>
          <a:p>
            <a:pPr>
              <a:lnSpc>
                <a:spcPct val="90000"/>
              </a:lnSpc>
              <a:buFontTx/>
              <a:buNone/>
            </a:pPr>
            <a:r>
              <a:rPr lang="en-US" altLang="en-US" sz="2400" smtClean="0"/>
              <a:t>	</a:t>
            </a:r>
            <a:r>
              <a:rPr lang="en-US" altLang="en-US" sz="2000" smtClean="0"/>
              <a:t>A position designing CPU circuits, where experience with superscalar architectures will enhance the final value of the product</a:t>
            </a:r>
            <a:r>
              <a:rPr lang="en-US" altLang="en-US" sz="2800" smtClean="0"/>
              <a:t> </a:t>
            </a:r>
          </a:p>
          <a:p>
            <a:pPr algn="ctr">
              <a:lnSpc>
                <a:spcPct val="90000"/>
              </a:lnSpc>
              <a:buFontTx/>
              <a:buNone/>
            </a:pPr>
            <a:r>
              <a:rPr lang="en-US" altLang="en-US" sz="2400" b="1" smtClean="0"/>
              <a:t>Qualifications</a:t>
            </a:r>
          </a:p>
          <a:p>
            <a:pPr>
              <a:lnSpc>
                <a:spcPct val="90000"/>
              </a:lnSpc>
              <a:buFontTx/>
              <a:buNone/>
            </a:pPr>
            <a:r>
              <a:rPr lang="en-US" altLang="en-US" sz="2400" smtClean="0"/>
              <a:t>	</a:t>
            </a:r>
            <a:r>
              <a:rPr lang="en-US" altLang="en-US" sz="2000" smtClean="0"/>
              <a:t>Electrical engineer with 12 years of printed circuit board (PCB) layout experience.  Has been successful as an individual contributor and as the manager of a 10 person PCB layout group.</a:t>
            </a:r>
          </a:p>
          <a:p>
            <a:pPr algn="ctr">
              <a:lnSpc>
                <a:spcPct val="90000"/>
              </a:lnSpc>
              <a:buFontTx/>
              <a:buNone/>
            </a:pPr>
            <a:r>
              <a:rPr lang="en-US" altLang="en-US" sz="2400" b="1" smtClean="0"/>
              <a:t>Experience</a:t>
            </a:r>
          </a:p>
          <a:p>
            <a:pPr>
              <a:lnSpc>
                <a:spcPct val="90000"/>
              </a:lnSpc>
              <a:buFontTx/>
              <a:buNone/>
            </a:pPr>
            <a:r>
              <a:rPr lang="en-US" altLang="en-US" sz="2400" smtClean="0"/>
              <a:t>	</a:t>
            </a:r>
            <a:r>
              <a:rPr lang="en-US" altLang="en-US" sz="2000" smtClean="0"/>
              <a:t>1995 – 1997 Varian Associations, Palo Alto, CA-Senior Engineer</a:t>
            </a:r>
          </a:p>
          <a:p>
            <a:pPr>
              <a:lnSpc>
                <a:spcPct val="90000"/>
              </a:lnSpc>
              <a:spcBef>
                <a:spcPct val="10000"/>
              </a:spcBef>
              <a:buFontTx/>
              <a:buNone/>
            </a:pPr>
            <a:r>
              <a:rPr lang="en-US" altLang="en-US" sz="2400" smtClean="0"/>
              <a:t>	</a:t>
            </a:r>
            <a:r>
              <a:rPr lang="en-US" altLang="en-US" sz="2000" smtClean="0"/>
              <a:t>Designed microwave tubes using computer codes. Wrote codes to improve the tube design process.</a:t>
            </a:r>
            <a:r>
              <a:rPr lang="en-US" altLang="en-US" sz="2400" smtClean="0"/>
              <a:t>  </a:t>
            </a:r>
          </a:p>
          <a:p>
            <a:pPr lvl="1">
              <a:lnSpc>
                <a:spcPct val="90000"/>
              </a:lnSpc>
            </a:pPr>
            <a:r>
              <a:rPr lang="en-US" altLang="en-US" sz="2000" smtClean="0"/>
              <a:t>Assisted design of framistat, now a major product.</a:t>
            </a:r>
          </a:p>
          <a:p>
            <a:pPr lvl="1">
              <a:lnSpc>
                <a:spcPct val="90000"/>
              </a:lnSpc>
            </a:pPr>
            <a:r>
              <a:rPr lang="en-US" altLang="en-US" sz="2000" smtClean="0"/>
              <a:t>Wrote design code decreasing design time by 90%</a:t>
            </a:r>
          </a:p>
          <a:p>
            <a:pPr algn="ctr">
              <a:lnSpc>
                <a:spcPct val="90000"/>
              </a:lnSpc>
              <a:buFontTx/>
              <a:buNone/>
            </a:pPr>
            <a:r>
              <a:rPr lang="en-US" altLang="en-US" sz="2400" b="1" smtClean="0"/>
              <a:t>Education</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4"/>
          <p:cNvSpPr>
            <a:spLocks noGrp="1" noChangeArrowheads="1"/>
          </p:cNvSpPr>
          <p:nvPr>
            <p:ph type="title"/>
          </p:nvPr>
        </p:nvSpPr>
        <p:spPr/>
        <p:txBody>
          <a:bodyPr/>
          <a:lstStyle/>
          <a:p>
            <a:r>
              <a:rPr lang="en-US" altLang="en-US" smtClean="0"/>
              <a:t>Functional Resume</a:t>
            </a:r>
          </a:p>
        </p:txBody>
      </p:sp>
      <p:sp>
        <p:nvSpPr>
          <p:cNvPr id="22531" name="Rectangle 5"/>
          <p:cNvSpPr>
            <a:spLocks noGrp="1" noChangeArrowheads="1"/>
          </p:cNvSpPr>
          <p:nvPr>
            <p:ph type="body" idx="1"/>
          </p:nvPr>
        </p:nvSpPr>
        <p:spPr>
          <a:xfrm>
            <a:off x="685800" y="2006600"/>
            <a:ext cx="7772400" cy="3794125"/>
          </a:xfrm>
        </p:spPr>
        <p:txBody>
          <a:bodyPr/>
          <a:lstStyle/>
          <a:p>
            <a:r>
              <a:rPr lang="en-US" altLang="en-US" smtClean="0"/>
              <a:t>Useful when CHANGING career</a:t>
            </a:r>
          </a:p>
          <a:p>
            <a:r>
              <a:rPr lang="en-US" altLang="en-US" smtClean="0"/>
              <a:t>The emphasis shifts to skills, and away from specific jobs</a:t>
            </a:r>
          </a:p>
          <a:p>
            <a:r>
              <a:rPr lang="en-US" altLang="en-US" smtClean="0"/>
              <a:t>Shrink the work experience section to just the headers</a:t>
            </a:r>
          </a:p>
          <a:p>
            <a:r>
              <a:rPr lang="en-US" altLang="en-US" smtClean="0"/>
              <a:t>Put all duties and accomplishments into skill categories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2133600" y="533400"/>
            <a:ext cx="6324600" cy="641350"/>
          </a:xfrm>
        </p:spPr>
        <p:txBody>
          <a:bodyPr/>
          <a:lstStyle/>
          <a:p>
            <a:r>
              <a:rPr lang="en-US" altLang="en-US" smtClean="0"/>
              <a:t>Functional Resume</a:t>
            </a:r>
          </a:p>
        </p:txBody>
      </p:sp>
      <p:sp>
        <p:nvSpPr>
          <p:cNvPr id="23555" name="Rectangle 3"/>
          <p:cNvSpPr>
            <a:spLocks noGrp="1" noChangeArrowheads="1"/>
          </p:cNvSpPr>
          <p:nvPr>
            <p:ph type="body" idx="1"/>
          </p:nvPr>
        </p:nvSpPr>
        <p:spPr>
          <a:xfrm>
            <a:off x="685800" y="1143000"/>
            <a:ext cx="7772400" cy="4799013"/>
          </a:xfrm>
        </p:spPr>
        <p:txBody>
          <a:bodyPr/>
          <a:lstStyle/>
          <a:p>
            <a:pPr algn="ctr">
              <a:lnSpc>
                <a:spcPct val="90000"/>
              </a:lnSpc>
              <a:buFontTx/>
              <a:buNone/>
            </a:pPr>
            <a:r>
              <a:rPr lang="en-US" altLang="en-US" sz="2400" b="1" smtClean="0"/>
              <a:t>Objective</a:t>
            </a:r>
          </a:p>
          <a:p>
            <a:pPr>
              <a:lnSpc>
                <a:spcPct val="90000"/>
              </a:lnSpc>
              <a:buFontTx/>
              <a:buNone/>
            </a:pPr>
            <a:r>
              <a:rPr lang="en-US" altLang="en-US" sz="2400" smtClean="0"/>
              <a:t>	</a:t>
            </a:r>
            <a:r>
              <a:rPr lang="en-US" altLang="en-US" sz="2000" smtClean="0"/>
              <a:t>A position designing CPU circuits, where experience with superscalar architectures will enhance the final value of the product</a:t>
            </a:r>
            <a:r>
              <a:rPr lang="en-US" altLang="en-US" sz="2800" smtClean="0"/>
              <a:t> </a:t>
            </a:r>
          </a:p>
          <a:p>
            <a:pPr algn="ctr">
              <a:lnSpc>
                <a:spcPct val="90000"/>
              </a:lnSpc>
              <a:buFontTx/>
              <a:buNone/>
            </a:pPr>
            <a:r>
              <a:rPr lang="en-US" altLang="en-US" sz="2400" b="1" smtClean="0"/>
              <a:t>Qualifications</a:t>
            </a:r>
          </a:p>
          <a:p>
            <a:pPr>
              <a:lnSpc>
                <a:spcPct val="90000"/>
              </a:lnSpc>
              <a:buFontTx/>
              <a:buNone/>
            </a:pPr>
            <a:r>
              <a:rPr lang="en-US" altLang="en-US" sz="2400" smtClean="0"/>
              <a:t>	</a:t>
            </a:r>
            <a:r>
              <a:rPr lang="en-US" altLang="en-US" sz="2000" smtClean="0"/>
              <a:t>Electrical engineer with 12 years of printed circuit board (PCB) layout experience.  Has been successful as an individual contributor and as the manager of a 10 person PCB layout group.</a:t>
            </a:r>
          </a:p>
          <a:p>
            <a:pPr>
              <a:lnSpc>
                <a:spcPct val="90000"/>
              </a:lnSpc>
              <a:spcBef>
                <a:spcPct val="10000"/>
              </a:spcBef>
              <a:buFontTx/>
              <a:buNone/>
            </a:pPr>
            <a:r>
              <a:rPr lang="en-US" altLang="en-US" sz="2400" smtClean="0"/>
              <a:t>	</a:t>
            </a:r>
            <a:r>
              <a:rPr lang="en-US" altLang="en-US" sz="2000" smtClean="0"/>
              <a:t>Design of microwave tubes using custom computer codes.</a:t>
            </a:r>
            <a:r>
              <a:rPr lang="en-US" altLang="en-US" sz="2400" smtClean="0"/>
              <a:t> </a:t>
            </a:r>
          </a:p>
          <a:p>
            <a:pPr lvl="1">
              <a:lnSpc>
                <a:spcPct val="90000"/>
              </a:lnSpc>
            </a:pPr>
            <a:r>
              <a:rPr lang="en-US" altLang="en-US" sz="2000" smtClean="0"/>
              <a:t>Assisted design of framistat, now a major product.</a:t>
            </a:r>
          </a:p>
          <a:p>
            <a:pPr lvl="1">
              <a:lnSpc>
                <a:spcPct val="90000"/>
              </a:lnSpc>
            </a:pPr>
            <a:r>
              <a:rPr lang="en-US" altLang="en-US" sz="2000" smtClean="0"/>
              <a:t>Wrote design code decreasing design time by 90%</a:t>
            </a:r>
          </a:p>
          <a:p>
            <a:pPr algn="ctr">
              <a:lnSpc>
                <a:spcPct val="90000"/>
              </a:lnSpc>
              <a:buFontTx/>
              <a:buNone/>
            </a:pPr>
            <a:r>
              <a:rPr lang="en-US" altLang="en-US" sz="2400" b="1" smtClean="0"/>
              <a:t>Work Experience</a:t>
            </a:r>
          </a:p>
          <a:p>
            <a:pPr>
              <a:lnSpc>
                <a:spcPct val="90000"/>
              </a:lnSpc>
              <a:buFontTx/>
              <a:buNone/>
            </a:pPr>
            <a:r>
              <a:rPr lang="en-US" altLang="en-US" sz="2400" smtClean="0"/>
              <a:t>	</a:t>
            </a:r>
            <a:r>
              <a:rPr lang="en-US" altLang="en-US" sz="2000" smtClean="0"/>
              <a:t>1995 – 1997 Varian Associations, Palo Alto, CA-Senior Engineer</a:t>
            </a:r>
          </a:p>
          <a:p>
            <a:pPr algn="ctr">
              <a:lnSpc>
                <a:spcPct val="90000"/>
              </a:lnSpc>
              <a:buFontTx/>
              <a:buNone/>
            </a:pPr>
            <a:r>
              <a:rPr lang="en-US" altLang="en-US" sz="2400" b="1" smtClean="0"/>
              <a:t>Education</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4"/>
          <p:cNvSpPr>
            <a:spLocks noGrp="1" noChangeArrowheads="1"/>
          </p:cNvSpPr>
          <p:nvPr>
            <p:ph type="title"/>
          </p:nvPr>
        </p:nvSpPr>
        <p:spPr/>
        <p:txBody>
          <a:bodyPr/>
          <a:lstStyle/>
          <a:p>
            <a:r>
              <a:rPr lang="en-US" altLang="en-US" smtClean="0"/>
              <a:t>Cover Letters</a:t>
            </a:r>
          </a:p>
        </p:txBody>
      </p:sp>
      <p:sp>
        <p:nvSpPr>
          <p:cNvPr id="24579" name="Rectangle 5"/>
          <p:cNvSpPr>
            <a:spLocks noGrp="1" noChangeArrowheads="1"/>
          </p:cNvSpPr>
          <p:nvPr>
            <p:ph type="body" idx="1"/>
          </p:nvPr>
        </p:nvSpPr>
        <p:spPr>
          <a:xfrm>
            <a:off x="685800" y="1752600"/>
            <a:ext cx="7772400" cy="4454525"/>
          </a:xfrm>
        </p:spPr>
        <p:txBody>
          <a:bodyPr/>
          <a:lstStyle/>
          <a:p>
            <a:r>
              <a:rPr lang="en-US" altLang="en-US" smtClean="0">
                <a:solidFill>
                  <a:srgbClr val="CC0000"/>
                </a:solidFill>
              </a:rPr>
              <a:t>Critically important</a:t>
            </a:r>
          </a:p>
          <a:p>
            <a:r>
              <a:rPr lang="en-US" altLang="en-US" smtClean="0"/>
              <a:t>No more than one page in length</a:t>
            </a:r>
          </a:p>
          <a:p>
            <a:r>
              <a:rPr lang="en-US" altLang="en-US" smtClean="0"/>
              <a:t>First paragraph</a:t>
            </a:r>
          </a:p>
          <a:p>
            <a:pPr lvl="1"/>
            <a:r>
              <a:rPr lang="en-US" altLang="en-US" smtClean="0"/>
              <a:t>Why</a:t>
            </a:r>
          </a:p>
          <a:p>
            <a:pPr lvl="1"/>
            <a:r>
              <a:rPr lang="en-US" altLang="en-US" smtClean="0"/>
              <a:t>How you learned about the job</a:t>
            </a:r>
          </a:p>
          <a:p>
            <a:pPr lvl="1"/>
            <a:r>
              <a:rPr lang="en-US" altLang="en-US" smtClean="0"/>
              <a:t>Why you are the best candidate</a:t>
            </a:r>
          </a:p>
          <a:p>
            <a:r>
              <a:rPr lang="en-US" altLang="en-US" smtClean="0"/>
              <a:t>Body</a:t>
            </a:r>
          </a:p>
          <a:p>
            <a:r>
              <a:rPr lang="en-US" altLang="en-US" smtClean="0"/>
              <a:t>Final paragraph</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4"/>
          <p:cNvSpPr>
            <a:spLocks noGrp="1" noChangeArrowheads="1"/>
          </p:cNvSpPr>
          <p:nvPr>
            <p:ph type="title"/>
          </p:nvPr>
        </p:nvSpPr>
        <p:spPr/>
        <p:txBody>
          <a:bodyPr/>
          <a:lstStyle/>
          <a:p>
            <a:r>
              <a:rPr lang="en-US" altLang="en-US" smtClean="0"/>
              <a:t>References</a:t>
            </a:r>
          </a:p>
        </p:txBody>
      </p:sp>
      <p:sp>
        <p:nvSpPr>
          <p:cNvPr id="25603" name="Rectangle 5"/>
          <p:cNvSpPr>
            <a:spLocks noGrp="1" noChangeArrowheads="1"/>
          </p:cNvSpPr>
          <p:nvPr>
            <p:ph type="body" idx="1"/>
          </p:nvPr>
        </p:nvSpPr>
        <p:spPr>
          <a:xfrm>
            <a:off x="685800" y="2006600"/>
            <a:ext cx="7772400" cy="2235200"/>
          </a:xfrm>
        </p:spPr>
        <p:txBody>
          <a:bodyPr/>
          <a:lstStyle/>
          <a:p>
            <a:r>
              <a:rPr lang="en-US" altLang="en-US" smtClean="0"/>
              <a:t>Collected on the job</a:t>
            </a:r>
          </a:p>
          <a:p>
            <a:r>
              <a:rPr lang="en-US" altLang="en-US" smtClean="0"/>
              <a:t>Collected from your network</a:t>
            </a:r>
          </a:p>
          <a:p>
            <a:r>
              <a:rPr lang="en-US" altLang="en-US" smtClean="0"/>
              <a:t>Always notify your reference before you use them</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4"/>
          <p:cNvSpPr>
            <a:spLocks noGrp="1" noChangeArrowheads="1"/>
          </p:cNvSpPr>
          <p:nvPr>
            <p:ph type="title"/>
          </p:nvPr>
        </p:nvSpPr>
        <p:spPr/>
        <p:txBody>
          <a:bodyPr/>
          <a:lstStyle/>
          <a:p>
            <a:r>
              <a:rPr lang="en-US" altLang="en-US" smtClean="0"/>
              <a:t>Last Comments</a:t>
            </a:r>
          </a:p>
        </p:txBody>
      </p:sp>
      <p:sp>
        <p:nvSpPr>
          <p:cNvPr id="26627" name="Rectangle 5"/>
          <p:cNvSpPr>
            <a:spLocks noGrp="1" noChangeArrowheads="1"/>
          </p:cNvSpPr>
          <p:nvPr>
            <p:ph type="body" idx="1"/>
          </p:nvPr>
        </p:nvSpPr>
        <p:spPr>
          <a:xfrm>
            <a:off x="685800" y="2006600"/>
            <a:ext cx="7772400" cy="1747838"/>
          </a:xfrm>
        </p:spPr>
        <p:txBody>
          <a:bodyPr/>
          <a:lstStyle/>
          <a:p>
            <a:r>
              <a:rPr lang="en-US" altLang="en-US" smtClean="0"/>
              <a:t>Focus, rather than shotgun</a:t>
            </a:r>
          </a:p>
          <a:p>
            <a:r>
              <a:rPr lang="en-US" altLang="en-US" smtClean="0"/>
              <a:t>Network first before sending resume</a:t>
            </a:r>
          </a:p>
          <a:p>
            <a:r>
              <a:rPr lang="en-US" altLang="en-US" smtClean="0"/>
              <a:t>Stay in control of your job search</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4"/>
          <p:cNvSpPr>
            <a:spLocks noGrp="1" noChangeArrowheads="1"/>
          </p:cNvSpPr>
          <p:nvPr>
            <p:ph type="title"/>
          </p:nvPr>
        </p:nvSpPr>
        <p:spPr/>
        <p:txBody>
          <a:bodyPr/>
          <a:lstStyle/>
          <a:p>
            <a:r>
              <a:rPr lang="en-US" altLang="en-US" smtClean="0"/>
              <a:t>Sources</a:t>
            </a:r>
          </a:p>
        </p:txBody>
      </p:sp>
      <p:sp>
        <p:nvSpPr>
          <p:cNvPr id="27651" name="Rectangle 5"/>
          <p:cNvSpPr>
            <a:spLocks noGrp="1" noChangeArrowheads="1"/>
          </p:cNvSpPr>
          <p:nvPr>
            <p:ph type="body" idx="1"/>
          </p:nvPr>
        </p:nvSpPr>
        <p:spPr>
          <a:xfrm>
            <a:off x="685800" y="2006600"/>
            <a:ext cx="7772400" cy="3113088"/>
          </a:xfrm>
        </p:spPr>
        <p:txBody>
          <a:bodyPr/>
          <a:lstStyle/>
          <a:p>
            <a:r>
              <a:rPr lang="en-US" altLang="en-US" smtClean="0"/>
              <a:t>“To Boldly Go: A Practical Career Guide for Scientists” American Geophysical Union. ISBN #0-87590-889-6</a:t>
            </a:r>
          </a:p>
          <a:p>
            <a:r>
              <a:rPr lang="en-US" altLang="en-US" smtClean="0"/>
              <a:t>“Engineer’s Guide to Lifelong Employability” IEEE Press. ISBN# 0-87942-314-5</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altLang="en-US" smtClean="0"/>
              <a:t>Useful Web Sites</a:t>
            </a:r>
          </a:p>
        </p:txBody>
      </p:sp>
      <p:sp>
        <p:nvSpPr>
          <p:cNvPr id="28675" name="Rectangle 3"/>
          <p:cNvSpPr>
            <a:spLocks noGrp="1" noChangeArrowheads="1"/>
          </p:cNvSpPr>
          <p:nvPr>
            <p:ph type="body" idx="1"/>
          </p:nvPr>
        </p:nvSpPr>
        <p:spPr>
          <a:xfrm>
            <a:off x="685800" y="2006600"/>
            <a:ext cx="7772400" cy="2819400"/>
          </a:xfrm>
        </p:spPr>
        <p:txBody>
          <a:bodyPr/>
          <a:lstStyle/>
          <a:p>
            <a:r>
              <a:rPr lang="en-US" altLang="en-US" smtClean="0"/>
              <a:t>http://www.ieeeusa.org/</a:t>
            </a:r>
          </a:p>
          <a:p>
            <a:r>
              <a:rPr lang="en-US" altLang="en-US" smtClean="0"/>
              <a:t>http://www.ieeeusa.org/careers/salary/</a:t>
            </a:r>
          </a:p>
          <a:p>
            <a:r>
              <a:rPr lang="en-US" altLang="en-US" smtClean="0"/>
              <a:t>http://careers.ieee.org/index.html</a:t>
            </a:r>
          </a:p>
          <a:p>
            <a:r>
              <a:rPr lang="en-US" altLang="en-US" smtClean="0"/>
              <a:t>http://www.resumeresults.net/jobsearch/motivated-skills/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133600" y="609600"/>
            <a:ext cx="6324600" cy="641350"/>
          </a:xfrm>
        </p:spPr>
        <p:txBody>
          <a:bodyPr/>
          <a:lstStyle/>
          <a:p>
            <a:r>
              <a:rPr lang="en-US" altLang="en-US" smtClean="0"/>
              <a:t>Resumes and Job Search</a:t>
            </a:r>
          </a:p>
        </p:txBody>
      </p:sp>
      <p:sp>
        <p:nvSpPr>
          <p:cNvPr id="4099" name="Rectangle 3"/>
          <p:cNvSpPr>
            <a:spLocks noGrp="1" noChangeArrowheads="1"/>
          </p:cNvSpPr>
          <p:nvPr>
            <p:ph type="body" idx="1"/>
          </p:nvPr>
        </p:nvSpPr>
        <p:spPr>
          <a:xfrm>
            <a:off x="685800" y="1447800"/>
            <a:ext cx="7772400" cy="4533900"/>
          </a:xfrm>
        </p:spPr>
        <p:txBody>
          <a:bodyPr/>
          <a:lstStyle/>
          <a:p>
            <a:r>
              <a:rPr lang="en-US" altLang="en-US" sz="2800" smtClean="0"/>
              <a:t>Focusing all your energy on your resume shifts the responsibility of clearly defining who you are and what problems you solve from you, the seller, to the buyer. </a:t>
            </a:r>
          </a:p>
          <a:p>
            <a:r>
              <a:rPr lang="en-US" altLang="en-US" sz="2800" smtClean="0"/>
              <a:t>Resumes are presented showing a catalog of jobs and activities, with the hope that the reader will be able to figure out what the owner should be doing for his/her next job</a:t>
            </a:r>
          </a:p>
          <a:p>
            <a:r>
              <a:rPr lang="en-US" altLang="en-US" sz="2800" smtClean="0"/>
              <a:t>Focus instead on </a:t>
            </a:r>
            <a:r>
              <a:rPr lang="en-US" altLang="en-US" sz="2800" smtClean="0">
                <a:solidFill>
                  <a:srgbClr val="CC0000"/>
                </a:solidFill>
              </a:rPr>
              <a:t>how you will add value</a:t>
            </a:r>
            <a:r>
              <a:rPr lang="en-US" altLang="en-US" sz="2800" smtClean="0"/>
              <a:t> to the employer based on understanding their needs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2133600" y="609600"/>
            <a:ext cx="6324600" cy="641350"/>
          </a:xfrm>
        </p:spPr>
        <p:txBody>
          <a:bodyPr/>
          <a:lstStyle/>
          <a:p>
            <a:r>
              <a:rPr lang="en-US" altLang="en-US" smtClean="0"/>
              <a:t>Resumes and Job Search</a:t>
            </a:r>
          </a:p>
        </p:txBody>
      </p:sp>
      <p:sp>
        <p:nvSpPr>
          <p:cNvPr id="5123" name="Rectangle 3"/>
          <p:cNvSpPr>
            <a:spLocks noGrp="1" noChangeArrowheads="1"/>
          </p:cNvSpPr>
          <p:nvPr>
            <p:ph type="body" idx="1"/>
          </p:nvPr>
        </p:nvSpPr>
        <p:spPr>
          <a:xfrm>
            <a:off x="685800" y="1447800"/>
            <a:ext cx="7772400" cy="3987800"/>
          </a:xfrm>
        </p:spPr>
        <p:txBody>
          <a:bodyPr/>
          <a:lstStyle/>
          <a:p>
            <a:r>
              <a:rPr lang="en-US" altLang="en-US" smtClean="0"/>
              <a:t>Remember – Just-in-time Employment!</a:t>
            </a:r>
          </a:p>
          <a:p>
            <a:r>
              <a:rPr lang="en-US" altLang="en-US" smtClean="0"/>
              <a:t>Only send a resume AFTER networking</a:t>
            </a:r>
          </a:p>
          <a:p>
            <a:r>
              <a:rPr lang="en-US" altLang="en-US" smtClean="0"/>
              <a:t>People hire people they Know and Like</a:t>
            </a:r>
          </a:p>
          <a:p>
            <a:r>
              <a:rPr lang="en-US" altLang="en-US" smtClean="0"/>
              <a:t>Resume is a Marketing Tool not a History (unless academia)</a:t>
            </a:r>
          </a:p>
          <a:p>
            <a:r>
              <a:rPr lang="en-US" altLang="en-US" smtClean="0"/>
              <a:t>Tailor resume to needs of job – network!</a:t>
            </a:r>
          </a:p>
          <a:p>
            <a:r>
              <a:rPr lang="en-US" altLang="en-US" smtClean="0"/>
              <a:t>Recast accomplishments if necessary</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133600" y="609600"/>
            <a:ext cx="6324600" cy="641350"/>
          </a:xfrm>
        </p:spPr>
        <p:txBody>
          <a:bodyPr/>
          <a:lstStyle/>
          <a:p>
            <a:r>
              <a:rPr lang="en-US" altLang="en-US" smtClean="0"/>
              <a:t>Resumes and Job Search</a:t>
            </a:r>
          </a:p>
        </p:txBody>
      </p:sp>
      <p:sp>
        <p:nvSpPr>
          <p:cNvPr id="6147" name="Rectangle 3"/>
          <p:cNvSpPr>
            <a:spLocks noGrp="1" noChangeArrowheads="1"/>
          </p:cNvSpPr>
          <p:nvPr>
            <p:ph type="body" idx="1"/>
          </p:nvPr>
        </p:nvSpPr>
        <p:spPr>
          <a:xfrm>
            <a:off x="685800" y="1447800"/>
            <a:ext cx="7772400" cy="4895850"/>
          </a:xfrm>
        </p:spPr>
        <p:txBody>
          <a:bodyPr/>
          <a:lstStyle/>
          <a:p>
            <a:r>
              <a:rPr lang="en-US" altLang="en-US" smtClean="0"/>
              <a:t>First Job</a:t>
            </a:r>
          </a:p>
          <a:p>
            <a:pPr lvl="1"/>
            <a:r>
              <a:rPr lang="en-US" altLang="en-US" smtClean="0"/>
              <a:t>Issue of “unknown”s (track record)</a:t>
            </a:r>
          </a:p>
          <a:p>
            <a:pPr lvl="1"/>
            <a:r>
              <a:rPr lang="en-US" altLang="en-US" smtClean="0"/>
              <a:t>Stress co-op/internship experience </a:t>
            </a:r>
          </a:p>
          <a:p>
            <a:pPr lvl="1"/>
            <a:r>
              <a:rPr lang="en-US" altLang="en-US" smtClean="0"/>
              <a:t>Stress skills learned, major class projects</a:t>
            </a:r>
          </a:p>
          <a:p>
            <a:pPr lvl="2"/>
            <a:r>
              <a:rPr lang="en-US" altLang="en-US" smtClean="0"/>
              <a:t>Technical</a:t>
            </a:r>
          </a:p>
          <a:p>
            <a:pPr lvl="2"/>
            <a:r>
              <a:rPr lang="en-US" altLang="en-US" smtClean="0"/>
              <a:t>Soft skills</a:t>
            </a:r>
          </a:p>
          <a:p>
            <a:pPr lvl="2"/>
            <a:r>
              <a:rPr lang="en-US" altLang="en-US" smtClean="0"/>
              <a:t>Business skills</a:t>
            </a:r>
          </a:p>
          <a:p>
            <a:pPr lvl="2"/>
            <a:r>
              <a:rPr lang="en-US" altLang="en-US" smtClean="0"/>
              <a:t>Key activities</a:t>
            </a:r>
          </a:p>
          <a:p>
            <a:pPr lvl="1"/>
            <a:r>
              <a:rPr lang="en-US" altLang="en-US" smtClean="0"/>
              <a:t>Have good references</a:t>
            </a:r>
          </a:p>
          <a:p>
            <a:pPr lvl="1"/>
            <a:endParaRPr lang="en-US" altLang="en-US"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Grp="1" noChangeArrowheads="1"/>
          </p:cNvSpPr>
          <p:nvPr>
            <p:ph type="title"/>
          </p:nvPr>
        </p:nvSpPr>
        <p:spPr>
          <a:xfrm>
            <a:off x="2133600" y="609600"/>
            <a:ext cx="6324600" cy="641350"/>
          </a:xfrm>
        </p:spPr>
        <p:txBody>
          <a:bodyPr/>
          <a:lstStyle/>
          <a:p>
            <a:r>
              <a:rPr lang="en-US" altLang="en-US" smtClean="0"/>
              <a:t>Resume Myths</a:t>
            </a:r>
          </a:p>
        </p:txBody>
      </p:sp>
      <p:sp>
        <p:nvSpPr>
          <p:cNvPr id="7171" name="Rectangle 5"/>
          <p:cNvSpPr>
            <a:spLocks noGrp="1" noChangeArrowheads="1"/>
          </p:cNvSpPr>
          <p:nvPr>
            <p:ph type="body" idx="1"/>
          </p:nvPr>
        </p:nvSpPr>
        <p:spPr>
          <a:xfrm>
            <a:off x="685800" y="1371600"/>
            <a:ext cx="7772400" cy="4791075"/>
          </a:xfrm>
        </p:spPr>
        <p:txBody>
          <a:bodyPr/>
          <a:lstStyle/>
          <a:p>
            <a:pPr marL="609600" indent="-609600">
              <a:buFontTx/>
              <a:buAutoNum type="arabicPeriod"/>
            </a:pPr>
            <a:r>
              <a:rPr lang="en-US" altLang="en-US" sz="2800" smtClean="0"/>
              <a:t>If a company likes what they see in my resume, they'll call me. [not necessarily]</a:t>
            </a:r>
          </a:p>
          <a:p>
            <a:pPr marL="609600" indent="-609600">
              <a:buFontTx/>
              <a:buAutoNum type="arabicPeriod"/>
            </a:pPr>
            <a:r>
              <a:rPr lang="en-US" altLang="en-US" sz="2800" smtClean="0"/>
              <a:t>If it isn't advertised, it's not available. [false]</a:t>
            </a:r>
          </a:p>
          <a:p>
            <a:pPr marL="609600" indent="-609600">
              <a:buFontTx/>
              <a:buAutoNum type="arabicPeriod"/>
            </a:pPr>
            <a:r>
              <a:rPr lang="en-US" altLang="en-US" sz="2800" smtClean="0"/>
              <a:t>A cover letter is just a throw away addition to a resume. [think marketing intro]</a:t>
            </a:r>
          </a:p>
          <a:p>
            <a:pPr marL="609600" indent="-609600">
              <a:buFontTx/>
              <a:buAutoNum type="arabicPeriod"/>
            </a:pPr>
            <a:r>
              <a:rPr lang="en-US" altLang="en-US" sz="2800" smtClean="0"/>
              <a:t>A resume should explain responsibilities at previous jobs. [accomplishments!]</a:t>
            </a:r>
          </a:p>
          <a:p>
            <a:pPr marL="609600" indent="-609600">
              <a:buFontTx/>
              <a:buAutoNum type="arabicPeriod"/>
            </a:pPr>
            <a:r>
              <a:rPr lang="en-US" altLang="en-US" sz="2800" smtClean="0"/>
              <a:t>The more resumes I send out, the better. [target]</a:t>
            </a:r>
          </a:p>
          <a:p>
            <a:pPr marL="609600" indent="-609600">
              <a:buFontTx/>
              <a:buAutoNum type="arabicPeriod"/>
            </a:pPr>
            <a:r>
              <a:rPr lang="en-US" altLang="en-US" sz="2800" smtClean="0"/>
              <a:t>Every resume should show a chronological procession of experience. [not always]</a:t>
            </a:r>
          </a:p>
        </p:txBody>
      </p:sp>
      <p:sp>
        <p:nvSpPr>
          <p:cNvPr id="7172" name="Text Box 6"/>
          <p:cNvSpPr txBox="1">
            <a:spLocks noChangeArrowheads="1"/>
          </p:cNvSpPr>
          <p:nvPr/>
        </p:nvSpPr>
        <p:spPr bwMode="auto">
          <a:xfrm>
            <a:off x="533400" y="6324600"/>
            <a:ext cx="3124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Times New Roman" panose="02020603050405020304" pitchFamily="18" charset="0"/>
              </a:defRPr>
            </a:lvl1pPr>
            <a:lvl2pPr marL="742950" indent="-285750">
              <a:defRPr sz="3200">
                <a:solidFill>
                  <a:schemeClr val="tx1"/>
                </a:solidFill>
                <a:latin typeface="Times New Roman" panose="02020603050405020304" pitchFamily="18" charset="0"/>
              </a:defRPr>
            </a:lvl2pPr>
            <a:lvl3pPr marL="1143000" indent="-228600">
              <a:defRPr sz="3200">
                <a:solidFill>
                  <a:schemeClr val="tx1"/>
                </a:solidFill>
                <a:latin typeface="Times New Roman" panose="02020603050405020304" pitchFamily="18" charset="0"/>
              </a:defRPr>
            </a:lvl3pPr>
            <a:lvl4pPr marL="1600200" indent="-228600">
              <a:defRPr sz="3200">
                <a:solidFill>
                  <a:schemeClr val="tx1"/>
                </a:solidFill>
                <a:latin typeface="Times New Roman" panose="02020603050405020304" pitchFamily="18" charset="0"/>
              </a:defRPr>
            </a:lvl4pPr>
            <a:lvl5pPr marL="2057400" indent="-22860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pPr>
              <a:spcBef>
                <a:spcPct val="50000"/>
              </a:spcBef>
            </a:pPr>
            <a:r>
              <a:rPr lang="en-US" altLang="en-US" sz="1400"/>
              <a:t>Richard Fein – “6 myths about resumes”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2133600" y="609600"/>
            <a:ext cx="6324600" cy="641350"/>
          </a:xfrm>
        </p:spPr>
        <p:txBody>
          <a:bodyPr/>
          <a:lstStyle/>
          <a:p>
            <a:r>
              <a:rPr lang="en-US" altLang="en-US" smtClean="0"/>
              <a:t>Resume Basics</a:t>
            </a:r>
          </a:p>
        </p:txBody>
      </p:sp>
      <p:sp>
        <p:nvSpPr>
          <p:cNvPr id="8195" name="Rectangle 3"/>
          <p:cNvSpPr>
            <a:spLocks noGrp="1" noChangeArrowheads="1"/>
          </p:cNvSpPr>
          <p:nvPr>
            <p:ph type="body" idx="1"/>
          </p:nvPr>
        </p:nvSpPr>
        <p:spPr>
          <a:xfrm>
            <a:off x="685800" y="1474788"/>
            <a:ext cx="7772400" cy="4397375"/>
          </a:xfrm>
        </p:spPr>
        <p:txBody>
          <a:bodyPr/>
          <a:lstStyle/>
          <a:p>
            <a:r>
              <a:rPr lang="en-US" altLang="en-US" sz="2800" smtClean="0">
                <a:solidFill>
                  <a:srgbClr val="CC0000"/>
                </a:solidFill>
              </a:rPr>
              <a:t>Your Resume is a </a:t>
            </a:r>
            <a:r>
              <a:rPr lang="en-US" altLang="en-US" sz="2800" i="1" smtClean="0">
                <a:solidFill>
                  <a:srgbClr val="CC0000"/>
                </a:solidFill>
              </a:rPr>
              <a:t>Marketing Tool</a:t>
            </a:r>
          </a:p>
          <a:p>
            <a:r>
              <a:rPr lang="en-US" altLang="en-US" sz="2800" smtClean="0"/>
              <a:t>The main purpose is to get you an interview</a:t>
            </a:r>
          </a:p>
          <a:p>
            <a:r>
              <a:rPr lang="en-US" altLang="en-US" sz="2800" smtClean="0"/>
              <a:t>The first look at a resume averages 20 seconds</a:t>
            </a:r>
          </a:p>
          <a:p>
            <a:r>
              <a:rPr lang="en-US" altLang="en-US" sz="2800" smtClean="0"/>
              <a:t>Paper resumes should not exceed two pages </a:t>
            </a:r>
          </a:p>
          <a:p>
            <a:r>
              <a:rPr lang="en-US" altLang="en-US" sz="2800" smtClean="0">
                <a:solidFill>
                  <a:srgbClr val="CC0000"/>
                </a:solidFill>
              </a:rPr>
              <a:t>Spelling must be absolutely correct</a:t>
            </a:r>
          </a:p>
          <a:p>
            <a:r>
              <a:rPr lang="en-US" altLang="en-US" sz="2800" smtClean="0"/>
              <a:t>Questionable items to include:</a:t>
            </a:r>
          </a:p>
          <a:p>
            <a:pPr lvl="1"/>
            <a:r>
              <a:rPr lang="en-US" altLang="en-US" sz="2400" smtClean="0"/>
              <a:t>Personal data of any kind (e.g. hobbies, kid’s names)</a:t>
            </a:r>
          </a:p>
          <a:p>
            <a:pPr lvl="1"/>
            <a:r>
              <a:rPr lang="en-US" altLang="en-US" sz="2400" smtClean="0"/>
              <a:t>The words “References available on request”</a:t>
            </a:r>
          </a:p>
          <a:p>
            <a:pPr lvl="1"/>
            <a:r>
              <a:rPr lang="en-US" altLang="en-US" sz="2400" smtClean="0"/>
              <a:t>The words “Willing to relocate”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133600" y="609600"/>
            <a:ext cx="6324600" cy="641350"/>
          </a:xfrm>
        </p:spPr>
        <p:txBody>
          <a:bodyPr/>
          <a:lstStyle/>
          <a:p>
            <a:r>
              <a:rPr lang="en-US" altLang="en-US" smtClean="0"/>
              <a:t>Resume Basics (2)</a:t>
            </a:r>
          </a:p>
        </p:txBody>
      </p:sp>
      <p:sp>
        <p:nvSpPr>
          <p:cNvPr id="9219" name="Rectangle 3"/>
          <p:cNvSpPr>
            <a:spLocks noGrp="1" noChangeArrowheads="1"/>
          </p:cNvSpPr>
          <p:nvPr>
            <p:ph type="body" idx="1"/>
          </p:nvPr>
        </p:nvSpPr>
        <p:spPr>
          <a:xfrm>
            <a:off x="685800" y="1474788"/>
            <a:ext cx="7772400" cy="4540250"/>
          </a:xfrm>
        </p:spPr>
        <p:txBody>
          <a:bodyPr/>
          <a:lstStyle/>
          <a:p>
            <a:r>
              <a:rPr lang="en-US" altLang="ja-JP" smtClean="0">
                <a:ea typeface="MS PGothic" panose="020B0600070205080204" pitchFamily="34" charset="-128"/>
              </a:rPr>
              <a:t>Recruiters must know your career focus </a:t>
            </a:r>
            <a:r>
              <a:rPr lang="en-US" altLang="ja-JP" smtClean="0">
                <a:solidFill>
                  <a:srgbClr val="CC0000"/>
                </a:solidFill>
                <a:ea typeface="MS PGothic" panose="020B0600070205080204" pitchFamily="34" charset="-128"/>
              </a:rPr>
              <a:t>within seconds</a:t>
            </a:r>
            <a:r>
              <a:rPr lang="en-US" altLang="ja-JP" smtClean="0">
                <a:ea typeface="MS PGothic" panose="020B0600070205080204" pitchFamily="34" charset="-128"/>
              </a:rPr>
              <a:t> of opening your resume</a:t>
            </a:r>
          </a:p>
          <a:p>
            <a:pPr lvl="1"/>
            <a:r>
              <a:rPr lang="en-US" altLang="ja-JP" smtClean="0">
                <a:ea typeface="MS PGothic" panose="020B0600070205080204" pitchFamily="34" charset="-128"/>
              </a:rPr>
              <a:t>You can't assume they will take the time to search through your resume for clues</a:t>
            </a:r>
          </a:p>
          <a:p>
            <a:r>
              <a:rPr lang="en-US" altLang="ja-JP" smtClean="0">
                <a:ea typeface="MS PGothic" panose="020B0600070205080204" pitchFamily="34" charset="-128"/>
              </a:rPr>
              <a:t>Most recruiters consider "Career Objective" statements worthless if they do not contain   information about the specific position you are looking for and the industry expertise you offer</a:t>
            </a:r>
            <a:endParaRPr lang="en-US" altLang="en-US"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2133600" y="609600"/>
            <a:ext cx="6324600" cy="641350"/>
          </a:xfrm>
        </p:spPr>
        <p:txBody>
          <a:bodyPr/>
          <a:lstStyle/>
          <a:p>
            <a:r>
              <a:rPr lang="en-US" altLang="en-US" smtClean="0"/>
              <a:t>Resume Basics (3)</a:t>
            </a:r>
          </a:p>
        </p:txBody>
      </p:sp>
      <p:sp>
        <p:nvSpPr>
          <p:cNvPr id="10243" name="Rectangle 3"/>
          <p:cNvSpPr>
            <a:spLocks noGrp="1" noChangeArrowheads="1"/>
          </p:cNvSpPr>
          <p:nvPr>
            <p:ph type="body" idx="1"/>
          </p:nvPr>
        </p:nvSpPr>
        <p:spPr>
          <a:xfrm>
            <a:off x="685800" y="1474788"/>
            <a:ext cx="7772400" cy="4768850"/>
          </a:xfrm>
        </p:spPr>
        <p:txBody>
          <a:bodyPr/>
          <a:lstStyle/>
          <a:p>
            <a:r>
              <a:rPr lang="en-US" altLang="ja-JP" smtClean="0">
                <a:ea typeface="MS PGothic" panose="020B0600070205080204" pitchFamily="34" charset="-128"/>
              </a:rPr>
              <a:t>Resumes should match to what the employer is asking for</a:t>
            </a:r>
          </a:p>
          <a:p>
            <a:r>
              <a:rPr lang="en-US" altLang="ja-JP" smtClean="0">
                <a:ea typeface="MS PGothic" panose="020B0600070205080204" pitchFamily="34" charset="-128"/>
              </a:rPr>
              <a:t>Analyze job descriptions to find the </a:t>
            </a:r>
            <a:r>
              <a:rPr lang="en-US" altLang="ja-JP" smtClean="0">
                <a:solidFill>
                  <a:srgbClr val="CC0000"/>
                </a:solidFill>
                <a:ea typeface="MS PGothic" panose="020B0600070205080204" pitchFamily="34" charset="-128"/>
              </a:rPr>
              <a:t>core competencies</a:t>
            </a:r>
            <a:r>
              <a:rPr lang="en-US" altLang="ja-JP" smtClean="0">
                <a:ea typeface="MS PGothic" panose="020B0600070205080204" pitchFamily="34" charset="-128"/>
              </a:rPr>
              <a:t> that must be displayed in your resume </a:t>
            </a:r>
            <a:endParaRPr lang="en-US" altLang="en-US" smtClean="0"/>
          </a:p>
          <a:p>
            <a:r>
              <a:rPr lang="en-US" altLang="ja-JP" smtClean="0">
                <a:ea typeface="MS PGothic" panose="020B0600070205080204" pitchFamily="34" charset="-128"/>
              </a:rPr>
              <a:t>Include only those core competencies </a:t>
            </a:r>
            <a:r>
              <a:rPr lang="en-US" altLang="ja-JP" smtClean="0">
                <a:solidFill>
                  <a:srgbClr val="CC0000"/>
                </a:solidFill>
                <a:ea typeface="MS PGothic" panose="020B0600070205080204" pitchFamily="34" charset="-128"/>
              </a:rPr>
              <a:t>relating specifically to your focus</a:t>
            </a:r>
          </a:p>
          <a:p>
            <a:r>
              <a:rPr lang="en-US" altLang="ja-JP" smtClean="0">
                <a:ea typeface="MS PGothic" panose="020B0600070205080204" pitchFamily="34" charset="-128"/>
              </a:rPr>
              <a:t>Do not “muddy” your personal marketing message by including extraneous skills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2333</TotalTime>
  <Words>3291</Words>
  <Application>Microsoft Office PowerPoint</Application>
  <PresentationFormat>Letter Paper (8.5x11 in)</PresentationFormat>
  <Paragraphs>359</Paragraphs>
  <Slides>27</Slides>
  <Notes>20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MS PGothic</vt:lpstr>
      <vt:lpstr>Arial</vt:lpstr>
      <vt:lpstr>Times</vt:lpstr>
      <vt:lpstr>Times New Roman</vt:lpstr>
      <vt:lpstr>Default Design</vt:lpstr>
      <vt:lpstr>Resume Development  Presented by T. Lahdhiri, PhD, PE, PMP, BB-DFSS, SM-IEEE  November  2016</vt:lpstr>
      <vt:lpstr>Overview</vt:lpstr>
      <vt:lpstr>Resumes and Job Search</vt:lpstr>
      <vt:lpstr>Resumes and Job Search</vt:lpstr>
      <vt:lpstr>Resumes and Job Search</vt:lpstr>
      <vt:lpstr>Resume Myths</vt:lpstr>
      <vt:lpstr>Resume Basics</vt:lpstr>
      <vt:lpstr>Resume Basics (2)</vt:lpstr>
      <vt:lpstr>Resume Basics (3)</vt:lpstr>
      <vt:lpstr>Resume Strategy</vt:lpstr>
      <vt:lpstr>Resume Strategy</vt:lpstr>
      <vt:lpstr>Resume Strategy</vt:lpstr>
      <vt:lpstr>Resume Strategy</vt:lpstr>
      <vt:lpstr>Resume Strategy</vt:lpstr>
      <vt:lpstr>Resume Strategy</vt:lpstr>
      <vt:lpstr>Resume Strategy</vt:lpstr>
      <vt:lpstr>Recasting Your Accomplishments</vt:lpstr>
      <vt:lpstr>Chronological Resume</vt:lpstr>
      <vt:lpstr>Chronological Resume</vt:lpstr>
      <vt:lpstr>Chronological Resume</vt:lpstr>
      <vt:lpstr>Functional Resume</vt:lpstr>
      <vt:lpstr>Functional Resume</vt:lpstr>
      <vt:lpstr>Cover Letters</vt:lpstr>
      <vt:lpstr>References</vt:lpstr>
      <vt:lpstr>Last Comments</vt:lpstr>
      <vt:lpstr>Sources</vt:lpstr>
      <vt:lpstr>Useful Web Sites</vt:lpstr>
    </vt:vector>
  </TitlesOfParts>
  <Company>IEEE-USA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PACE LEADERS TRAINING WORKSHOP</dc:title>
  <dc:creator>Sandra Kim</dc:creator>
  <cp:lastModifiedBy>instructor</cp:lastModifiedBy>
  <cp:revision>110</cp:revision>
  <dcterms:created xsi:type="dcterms:W3CDTF">2000-06-27T22:12:44Z</dcterms:created>
  <dcterms:modified xsi:type="dcterms:W3CDTF">2016-10-22T17:12:41Z</dcterms:modified>
</cp:coreProperties>
</file>